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0" autoAdjust="0"/>
    <p:restoredTop sz="94723" autoAdjust="0"/>
  </p:normalViewPr>
  <p:slideViewPr>
    <p:cSldViewPr>
      <p:cViewPr varScale="1">
        <p:scale>
          <a:sx n="65" d="100"/>
          <a:sy n="65" d="100"/>
        </p:scale>
        <p:origin x="-1296"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2/23/2024</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2/23/2024</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2/23/2024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2/23/2024</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2/23/2024</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D8BD707-D9CF-40AE-B4C6-C98DA3205C09}" type="datetimeFigureOut">
              <a:rPr lang="en-US" smtClean="0"/>
              <a:pPr/>
              <a:t>2/23/2024</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6F15528-21DE-4FAA-801E-634DDDAF4B2B}"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66800"/>
            <a:ext cx="9144000" cy="1828800"/>
          </a:xfrm>
        </p:spPr>
        <p:txBody>
          <a:bodyPr>
            <a:normAutofit/>
          </a:bodyPr>
          <a:lstStyle/>
          <a:p>
            <a:pPr algn="ctr"/>
            <a:r>
              <a:rPr lang="en-GB" sz="4800" dirty="0" smtClean="0"/>
              <a:t>BIOPSYCHOSOCIAL MODEL OF HEALTH AND DISEASE </a:t>
            </a:r>
            <a:endParaRPr lang="en-GB" sz="4800" dirty="0"/>
          </a:p>
        </p:txBody>
      </p:sp>
      <p:sp>
        <p:nvSpPr>
          <p:cNvPr id="3" name="Subtitle 2"/>
          <p:cNvSpPr>
            <a:spLocks noGrp="1"/>
          </p:cNvSpPr>
          <p:nvPr>
            <p:ph type="subTitle" idx="1"/>
          </p:nvPr>
        </p:nvSpPr>
        <p:spPr>
          <a:xfrm>
            <a:off x="838200" y="4191000"/>
            <a:ext cx="7854696" cy="1752600"/>
          </a:xfrm>
        </p:spPr>
        <p:txBody>
          <a:bodyPr/>
          <a:lstStyle/>
          <a:p>
            <a:endParaRPr lang="sr-Latn-RS" dirty="0" smtClean="0">
              <a:solidFill>
                <a:srgbClr val="002060"/>
              </a:solidFill>
            </a:endParaRPr>
          </a:p>
          <a:p>
            <a:endParaRPr lang="sr-Latn-RS" dirty="0" smtClean="0">
              <a:solidFill>
                <a:srgbClr val="002060"/>
              </a:solidFill>
            </a:endParaRPr>
          </a:p>
          <a:p>
            <a:r>
              <a:rPr lang="sr-Latn-RS" dirty="0" smtClean="0">
                <a:solidFill>
                  <a:srgbClr val="002060"/>
                </a:solidFill>
              </a:rPr>
              <a:t>Prof. Dr  Vladimir Janjić</a:t>
            </a:r>
            <a:endParaRPr lang="en-GB"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Autofit/>
          </a:bodyPr>
          <a:lstStyle/>
          <a:p>
            <a:pPr>
              <a:buNone/>
            </a:pPr>
            <a:r>
              <a:rPr lang="en-GB" sz="2000" dirty="0" smtClean="0">
                <a:latin typeface="Times New Roman" pitchFamily="18" charset="0"/>
                <a:cs typeface="Times New Roman" pitchFamily="18" charset="0"/>
              </a:rPr>
              <a:t>The World Health Organization (WHO) describes the factors that make people healthy - or the opposite that make them sick</a:t>
            </a:r>
            <a:r>
              <a:rPr lang="en-GB" sz="2000" dirty="0" smtClean="0">
                <a:latin typeface="Times New Roman" pitchFamily="18" charset="0"/>
                <a:cs typeface="Times New Roman" pitchFamily="18" charset="0"/>
              </a:rPr>
              <a:t>:</a:t>
            </a:r>
            <a:endParaRPr lang="sr-Latn-RS" sz="2000" dirty="0" smtClean="0">
              <a:latin typeface="Times New Roman" pitchFamily="18" charset="0"/>
              <a:cs typeface="Times New Roman" pitchFamily="18" charset="0"/>
            </a:endParaRPr>
          </a:p>
          <a:p>
            <a:pPr>
              <a:buNone/>
            </a:pPr>
            <a:endParaRPr lang="sr-Latn-RS" sz="1900" dirty="0" smtClean="0">
              <a:latin typeface="Times New Roman" pitchFamily="18" charset="0"/>
              <a:cs typeface="Times New Roman" pitchFamily="18" charset="0"/>
            </a:endParaRPr>
          </a:p>
          <a:p>
            <a:pPr marL="457200" indent="-457200">
              <a:buFont typeface="+mj-lt"/>
              <a:buAutoNum type="arabicPeriod"/>
            </a:pPr>
            <a:r>
              <a:rPr lang="en-GB" sz="1600" dirty="0" smtClean="0">
                <a:latin typeface="Times New Roman" pitchFamily="18" charset="0"/>
                <a:cs typeface="Times New Roman" pitchFamily="18" charset="0"/>
              </a:rPr>
              <a:t>Socioeconomic Status</a:t>
            </a:r>
            <a:r>
              <a:rPr lang="sr-Latn-RS" sz="1600" dirty="0" smtClean="0">
                <a:latin typeface="Times New Roman" pitchFamily="18" charset="0"/>
                <a:cs typeface="Times New Roman" pitchFamily="18" charset="0"/>
              </a:rPr>
              <a:t>-</a:t>
            </a:r>
            <a:r>
              <a:rPr lang="en-GB" sz="1600" dirty="0" smtClean="0">
                <a:latin typeface="Times New Roman" pitchFamily="18" charset="0"/>
                <a:cs typeface="Times New Roman" pitchFamily="18" charset="0"/>
              </a:rPr>
              <a:t>Higher </a:t>
            </a:r>
            <a:r>
              <a:rPr lang="en-GB" sz="1600" dirty="0" smtClean="0">
                <a:latin typeface="Times New Roman" pitchFamily="18" charset="0"/>
                <a:cs typeface="Times New Roman" pitchFamily="18" charset="0"/>
              </a:rPr>
              <a:t>income and social status are generally associated with better health outcomes. The wider the income gap between the richest and poorest individuals, the more pronounced the health disparities tend to be</a:t>
            </a:r>
            <a:r>
              <a:rPr lang="en-GB" sz="1600" dirty="0" smtClean="0">
                <a:latin typeface="Times New Roman" pitchFamily="18" charset="0"/>
                <a:cs typeface="Times New Roman" pitchFamily="18" charset="0"/>
              </a:rPr>
              <a:t>.</a:t>
            </a:r>
            <a:endParaRPr lang="sr-Latn-RS" sz="1600" dirty="0" smtClean="0">
              <a:latin typeface="Times New Roman" pitchFamily="18" charset="0"/>
              <a:cs typeface="Times New Roman" pitchFamily="18" charset="0"/>
            </a:endParaRPr>
          </a:p>
          <a:p>
            <a:pPr marL="457200" indent="-457200">
              <a:buFont typeface="+mj-lt"/>
              <a:buAutoNum type="arabicPeriod"/>
            </a:pPr>
            <a:endParaRPr lang="en-GB" sz="1600" dirty="0" smtClean="0">
              <a:latin typeface="Times New Roman" pitchFamily="18" charset="0"/>
              <a:cs typeface="Times New Roman" pitchFamily="18" charset="0"/>
            </a:endParaRPr>
          </a:p>
          <a:p>
            <a:pPr marL="457200" indent="-457200">
              <a:buFont typeface="+mj-lt"/>
              <a:buAutoNum type="arabicPeriod"/>
            </a:pPr>
            <a:r>
              <a:rPr lang="en-GB" sz="1600" dirty="0" smtClean="0">
                <a:latin typeface="Times New Roman" pitchFamily="18" charset="0"/>
                <a:cs typeface="Times New Roman" pitchFamily="18" charset="0"/>
              </a:rPr>
              <a:t>Education</a:t>
            </a:r>
            <a:r>
              <a:rPr lang="sr-Latn-RS" sz="1600" dirty="0" smtClean="0">
                <a:latin typeface="Times New Roman" pitchFamily="18" charset="0"/>
                <a:cs typeface="Times New Roman" pitchFamily="18" charset="0"/>
              </a:rPr>
              <a:t>-</a:t>
            </a:r>
            <a:r>
              <a:rPr lang="en-GB" sz="1600" dirty="0" smtClean="0">
                <a:latin typeface="Times New Roman" pitchFamily="18" charset="0"/>
                <a:cs typeface="Times New Roman" pitchFamily="18" charset="0"/>
              </a:rPr>
              <a:t>A </a:t>
            </a:r>
            <a:r>
              <a:rPr lang="en-GB" sz="1600" dirty="0" smtClean="0">
                <a:latin typeface="Times New Roman" pitchFamily="18" charset="0"/>
                <a:cs typeface="Times New Roman" pitchFamily="18" charset="0"/>
              </a:rPr>
              <a:t>lower level of education is often linked to poorer health, increased stress, and diminished self-esteem.</a:t>
            </a:r>
          </a:p>
          <a:p>
            <a:pPr marL="457200" indent="-457200">
              <a:buFont typeface="+mj-lt"/>
              <a:buAutoNum type="arabicPeriod"/>
            </a:pPr>
            <a:endParaRPr lang="en-GB" sz="1600" dirty="0" smtClean="0">
              <a:latin typeface="Times New Roman" pitchFamily="18" charset="0"/>
              <a:cs typeface="Times New Roman" pitchFamily="18" charset="0"/>
            </a:endParaRPr>
          </a:p>
          <a:p>
            <a:pPr marL="457200" indent="-457200">
              <a:buFont typeface="+mj-lt"/>
              <a:buAutoNum type="arabicPeriod"/>
            </a:pPr>
            <a:r>
              <a:rPr lang="en-GB" sz="1600" dirty="0" smtClean="0">
                <a:latin typeface="Times New Roman" pitchFamily="18" charset="0"/>
                <a:cs typeface="Times New Roman" pitchFamily="18" charset="0"/>
              </a:rPr>
              <a:t>Physical Environment</a:t>
            </a:r>
            <a:r>
              <a:rPr lang="sr-Latn-RS" sz="1600" dirty="0" smtClean="0">
                <a:latin typeface="Times New Roman" pitchFamily="18" charset="0"/>
                <a:cs typeface="Times New Roman" pitchFamily="18" charset="0"/>
              </a:rPr>
              <a:t>-</a:t>
            </a:r>
            <a:r>
              <a:rPr lang="en-GB" sz="1600" dirty="0" smtClean="0">
                <a:latin typeface="Times New Roman" pitchFamily="18" charset="0"/>
                <a:cs typeface="Times New Roman" pitchFamily="18" charset="0"/>
              </a:rPr>
              <a:t>Access </a:t>
            </a:r>
            <a:r>
              <a:rPr lang="en-GB" sz="1600" dirty="0" smtClean="0">
                <a:latin typeface="Times New Roman" pitchFamily="18" charset="0"/>
                <a:cs typeface="Times New Roman" pitchFamily="18" charset="0"/>
              </a:rPr>
              <a:t>to safe water, clean air, healthy workplaces, secure homes, and well-maintained communities and roads all contribute to good health. Employees who have greater control over their working conditions tend to experience better health outcomes.</a:t>
            </a:r>
          </a:p>
          <a:p>
            <a:pPr marL="457200" indent="-457200">
              <a:buFont typeface="+mj-lt"/>
              <a:buAutoNum type="arabicPeriod"/>
            </a:pPr>
            <a:endParaRPr lang="en-GB" sz="1600" dirty="0" smtClean="0">
              <a:latin typeface="Times New Roman" pitchFamily="18" charset="0"/>
              <a:cs typeface="Times New Roman" pitchFamily="18" charset="0"/>
            </a:endParaRPr>
          </a:p>
          <a:p>
            <a:pPr marL="457200" indent="-457200">
              <a:buFont typeface="+mj-lt"/>
              <a:buAutoNum type="arabicPeriod"/>
            </a:pPr>
            <a:r>
              <a:rPr lang="en-GB" sz="1600" dirty="0" smtClean="0">
                <a:latin typeface="Times New Roman" pitchFamily="18" charset="0"/>
                <a:cs typeface="Times New Roman" pitchFamily="18" charset="0"/>
              </a:rPr>
              <a:t>Social </a:t>
            </a:r>
            <a:r>
              <a:rPr lang="en-GB" sz="1600" dirty="0" smtClean="0">
                <a:latin typeface="Times New Roman" pitchFamily="18" charset="0"/>
                <a:cs typeface="Times New Roman" pitchFamily="18" charset="0"/>
              </a:rPr>
              <a:t>Support </a:t>
            </a:r>
            <a:r>
              <a:rPr lang="en-GB" sz="1600" dirty="0" smtClean="0">
                <a:latin typeface="Times New Roman" pitchFamily="18" charset="0"/>
                <a:cs typeface="Times New Roman" pitchFamily="18" charset="0"/>
              </a:rPr>
              <a:t>Networks</a:t>
            </a:r>
            <a:r>
              <a:rPr lang="sr-Latn-RS" sz="1600" dirty="0" smtClean="0">
                <a:latin typeface="Times New Roman" pitchFamily="18" charset="0"/>
                <a:cs typeface="Times New Roman" pitchFamily="18" charset="0"/>
              </a:rPr>
              <a:t>-</a:t>
            </a:r>
            <a:r>
              <a:rPr lang="en-GB" sz="1600" dirty="0" smtClean="0">
                <a:latin typeface="Times New Roman" pitchFamily="18" charset="0"/>
                <a:cs typeface="Times New Roman" pitchFamily="18" charset="0"/>
              </a:rPr>
              <a:t>Strong </a:t>
            </a:r>
            <a:r>
              <a:rPr lang="en-GB" sz="1600" dirty="0" smtClean="0">
                <a:latin typeface="Times New Roman" pitchFamily="18" charset="0"/>
                <a:cs typeface="Times New Roman" pitchFamily="18" charset="0"/>
              </a:rPr>
              <a:t>support from family, friends, and the broader community is associated with improved health. Cultural customs, traditions, and beliefs within families and communities can also impact health.</a:t>
            </a:r>
          </a:p>
          <a:p>
            <a:pPr marL="457200" indent="-457200">
              <a:buFont typeface="+mj-lt"/>
              <a:buAutoNum type="arabicPeriod"/>
            </a:pPr>
            <a:endParaRPr lang="en-GB" sz="1600" dirty="0" smtClean="0">
              <a:latin typeface="Times New Roman" pitchFamily="18" charset="0"/>
              <a:cs typeface="Times New Roman" pitchFamily="18" charset="0"/>
            </a:endParaRPr>
          </a:p>
          <a:p>
            <a:pPr marL="457200" indent="-457200">
              <a:buFont typeface="+mj-lt"/>
              <a:buAutoNum type="arabicPeriod"/>
            </a:pPr>
            <a:r>
              <a:rPr lang="en-GB" sz="1600" dirty="0" smtClean="0">
                <a:latin typeface="Times New Roman" pitchFamily="18" charset="0"/>
                <a:cs typeface="Times New Roman" pitchFamily="18" charset="0"/>
              </a:rPr>
              <a:t>Genetics</a:t>
            </a:r>
            <a:r>
              <a:rPr lang="sr-Latn-RS" sz="1600" dirty="0" smtClean="0">
                <a:latin typeface="Times New Roman" pitchFamily="18" charset="0"/>
                <a:cs typeface="Times New Roman" pitchFamily="18" charset="0"/>
              </a:rPr>
              <a:t>-</a:t>
            </a:r>
            <a:r>
              <a:rPr lang="en-GB" sz="1600" dirty="0" smtClean="0">
                <a:latin typeface="Times New Roman" pitchFamily="18" charset="0"/>
                <a:cs typeface="Times New Roman" pitchFamily="18" charset="0"/>
              </a:rPr>
              <a:t>Heredity </a:t>
            </a:r>
            <a:r>
              <a:rPr lang="en-GB" sz="1600" dirty="0" smtClean="0">
                <a:latin typeface="Times New Roman" pitchFamily="18" charset="0"/>
                <a:cs typeface="Times New Roman" pitchFamily="18" charset="0"/>
              </a:rPr>
              <a:t>plays a role in determining life expectancy, overall health, and the likelihood of developing specific diseases</a:t>
            </a:r>
            <a:r>
              <a:rPr lang="en-GB" sz="1600" dirty="0" smtClean="0">
                <a:latin typeface="Times New Roman" pitchFamily="18" charset="0"/>
                <a:cs typeface="Times New Roman" pitchFamily="18" charset="0"/>
              </a:rPr>
              <a:t>.</a:t>
            </a:r>
            <a:endParaRPr lang="sr-Latn-RS" sz="1600" dirty="0" smtClean="0">
              <a:latin typeface="Times New Roman" pitchFamily="18" charset="0"/>
              <a:cs typeface="Times New Roman" pitchFamily="18" charset="0"/>
            </a:endParaRPr>
          </a:p>
          <a:p>
            <a:pPr marL="457200" indent="-457200">
              <a:buFont typeface="+mj-lt"/>
              <a:buAutoNum type="arabicPeriod"/>
            </a:pPr>
            <a:endParaRPr lang="sr-Latn-RS" sz="1900" dirty="0" smtClean="0">
              <a:latin typeface="Times New Roman" pitchFamily="18" charset="0"/>
              <a:cs typeface="Times New Roman" pitchFamily="18" charset="0"/>
            </a:endParaRPr>
          </a:p>
          <a:p>
            <a:pPr marL="457200" indent="-457200">
              <a:buFont typeface="+mj-lt"/>
              <a:buAutoNum type="arabicPeriod"/>
            </a:pPr>
            <a:r>
              <a:rPr lang="en-GB" sz="1900" dirty="0" smtClean="0">
                <a:latin typeface="Times New Roman" pitchFamily="18" charset="0"/>
                <a:cs typeface="Times New Roman" pitchFamily="18" charset="0"/>
              </a:rPr>
              <a:t>Health </a:t>
            </a:r>
            <a:r>
              <a:rPr lang="en-GB" sz="1900" dirty="0" smtClean="0">
                <a:latin typeface="Times New Roman" pitchFamily="18" charset="0"/>
                <a:cs typeface="Times New Roman" pitchFamily="18" charset="0"/>
              </a:rPr>
              <a:t>services</a:t>
            </a:r>
            <a:r>
              <a:rPr lang="sr-Latn-RS" sz="1900" dirty="0" smtClean="0">
                <a:latin typeface="Times New Roman" pitchFamily="18" charset="0"/>
                <a:cs typeface="Times New Roman" pitchFamily="18" charset="0"/>
              </a:rPr>
              <a:t>-</a:t>
            </a:r>
            <a:r>
              <a:rPr lang="en-GB" sz="1900" dirty="0" smtClean="0">
                <a:latin typeface="Times New Roman" pitchFamily="18" charset="0"/>
                <a:cs typeface="Times New Roman" pitchFamily="18" charset="0"/>
              </a:rPr>
              <a:t> </a:t>
            </a:r>
            <a:r>
              <a:rPr lang="en-GB" sz="1900" dirty="0" smtClean="0">
                <a:latin typeface="Times New Roman" pitchFamily="18" charset="0"/>
                <a:cs typeface="Times New Roman" pitchFamily="18" charset="0"/>
              </a:rPr>
              <a:t>Access </a:t>
            </a:r>
            <a:r>
              <a:rPr lang="en-GB" sz="1900" dirty="0" smtClean="0">
                <a:latin typeface="Times New Roman" pitchFamily="18" charset="0"/>
                <a:cs typeface="Times New Roman" pitchFamily="18" charset="0"/>
              </a:rPr>
              <a:t>to </a:t>
            </a:r>
            <a:r>
              <a:rPr lang="en-GB" sz="1900" dirty="0" smtClean="0">
                <a:latin typeface="Times New Roman" pitchFamily="18" charset="0"/>
                <a:cs typeface="Times New Roman" pitchFamily="18" charset="0"/>
              </a:rPr>
              <a:t>use of services that prevent and treat disease affect health. </a:t>
            </a:r>
            <a:endParaRPr lang="sr-Latn-RS" sz="1900" dirty="0" smtClean="0">
              <a:latin typeface="Times New Roman" pitchFamily="18" charset="0"/>
              <a:cs typeface="Times New Roman" pitchFamily="18" charset="0"/>
            </a:endParaRPr>
          </a:p>
          <a:p>
            <a:pPr marL="457200" indent="-457200">
              <a:buNone/>
            </a:pPr>
            <a:r>
              <a:rPr lang="en-GB" sz="1900" dirty="0" smtClean="0">
                <a:latin typeface="Times New Roman" pitchFamily="18" charset="0"/>
                <a:cs typeface="Times New Roman" pitchFamily="18" charset="0"/>
              </a:rPr>
              <a:t>   </a:t>
            </a:r>
            <a:endParaRPr lang="sr-Latn-RS" sz="1900" dirty="0" smtClean="0">
              <a:latin typeface="Times New Roman" pitchFamily="18" charset="0"/>
              <a:cs typeface="Times New Roman" pitchFamily="18" charset="0"/>
            </a:endParaRPr>
          </a:p>
          <a:p>
            <a:pPr marL="457200" indent="-457200">
              <a:buFont typeface="+mj-lt"/>
              <a:buAutoNum type="arabicPeriod"/>
            </a:pPr>
            <a:r>
              <a:rPr lang="en-GB" sz="1900" dirty="0" smtClean="0">
                <a:latin typeface="Times New Roman" pitchFamily="18" charset="0"/>
                <a:cs typeface="Times New Roman" pitchFamily="18" charset="0"/>
              </a:rPr>
              <a:t> </a:t>
            </a:r>
            <a:r>
              <a:rPr lang="en-GB" sz="1900" dirty="0" smtClean="0">
                <a:latin typeface="Times New Roman" pitchFamily="18" charset="0"/>
                <a:cs typeface="Times New Roman" pitchFamily="18" charset="0"/>
              </a:rPr>
              <a:t>Gender and age: Men and women suffer from different types of diseases, at different ages.</a:t>
            </a:r>
          </a:p>
          <a:p>
            <a:pPr>
              <a:buNone/>
            </a:pPr>
            <a:endParaRPr lang="en-GB"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3536"/>
            <a:ext cx="8839200" cy="1143000"/>
          </a:xfrm>
        </p:spPr>
        <p:txBody>
          <a:bodyPr>
            <a:normAutofit/>
          </a:bodyPr>
          <a:lstStyle/>
          <a:p>
            <a:pPr algn="l"/>
            <a:r>
              <a:rPr lang="en-GB" sz="3600" dirty="0" smtClean="0">
                <a:latin typeface="Times New Roman" pitchFamily="18" charset="0"/>
                <a:cs typeface="Times New Roman" pitchFamily="18" charset="0"/>
              </a:rPr>
              <a:t>Biological determinants of health and disease</a:t>
            </a:r>
            <a:endParaRPr lang="en-GB"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pPr>
              <a:buNone/>
            </a:pPr>
            <a:r>
              <a:rPr lang="sr-Latn-RS" dirty="0" smtClean="0"/>
              <a:t>   </a:t>
            </a:r>
            <a:r>
              <a:rPr lang="en-GB" sz="3100" dirty="0" smtClean="0">
                <a:latin typeface="Times New Roman" pitchFamily="18" charset="0"/>
                <a:cs typeface="Times New Roman" pitchFamily="18" charset="0"/>
              </a:rPr>
              <a:t>The </a:t>
            </a:r>
            <a:r>
              <a:rPr lang="en-GB" sz="3100" dirty="0" smtClean="0">
                <a:latin typeface="Times New Roman" pitchFamily="18" charset="0"/>
                <a:cs typeface="Times New Roman" pitchFamily="18" charset="0"/>
              </a:rPr>
              <a:t>three primary biological factors that influence individual health and illness </a:t>
            </a:r>
            <a:r>
              <a:rPr lang="en-GB" sz="3100" dirty="0" smtClean="0">
                <a:latin typeface="Times New Roman" pitchFamily="18" charset="0"/>
                <a:cs typeface="Times New Roman" pitchFamily="18" charset="0"/>
              </a:rPr>
              <a:t>are</a:t>
            </a:r>
            <a:r>
              <a:rPr lang="sr-Latn-RS" sz="3100" dirty="0" smtClean="0">
                <a:latin typeface="Times New Roman" pitchFamily="18" charset="0"/>
                <a:cs typeface="Times New Roman" pitchFamily="18" charset="0"/>
              </a:rPr>
              <a:t>:</a:t>
            </a:r>
          </a:p>
          <a:p>
            <a:pPr>
              <a:buNone/>
            </a:pPr>
            <a:endParaRPr lang="sr-Latn-RS" sz="3100" dirty="0" smtClean="0">
              <a:latin typeface="Times New Roman" pitchFamily="18" charset="0"/>
              <a:cs typeface="Times New Roman" pitchFamily="18" charset="0"/>
            </a:endParaRPr>
          </a:p>
          <a:p>
            <a:pPr>
              <a:buFont typeface="Courier New" pitchFamily="49" charset="0"/>
              <a:buChar char="o"/>
            </a:pPr>
            <a:r>
              <a:rPr lang="en-GB" sz="3100" dirty="0" smtClean="0">
                <a:latin typeface="Times New Roman" pitchFamily="18" charset="0"/>
                <a:cs typeface="Times New Roman" pitchFamily="18" charset="0"/>
              </a:rPr>
              <a:t> </a:t>
            </a:r>
            <a:r>
              <a:rPr lang="sr-Latn-RS" sz="3100" dirty="0" smtClean="0">
                <a:latin typeface="Times New Roman" pitchFamily="18" charset="0"/>
                <a:cs typeface="Times New Roman" pitchFamily="18" charset="0"/>
              </a:rPr>
              <a:t>R</a:t>
            </a:r>
            <a:r>
              <a:rPr lang="en-GB" sz="3100" dirty="0" smtClean="0">
                <a:latin typeface="Times New Roman" pitchFamily="18" charset="0"/>
                <a:cs typeface="Times New Roman" pitchFamily="18" charset="0"/>
              </a:rPr>
              <a:t>ace</a:t>
            </a:r>
            <a:endParaRPr lang="sr-Latn-RS" sz="3100" dirty="0" smtClean="0">
              <a:latin typeface="Times New Roman" pitchFamily="18" charset="0"/>
              <a:cs typeface="Times New Roman" pitchFamily="18" charset="0"/>
            </a:endParaRPr>
          </a:p>
          <a:p>
            <a:pPr>
              <a:buFont typeface="Courier New" pitchFamily="49" charset="0"/>
              <a:buChar char="o"/>
            </a:pPr>
            <a:r>
              <a:rPr lang="en-GB" sz="3100" dirty="0" smtClean="0">
                <a:latin typeface="Times New Roman" pitchFamily="18" charset="0"/>
                <a:cs typeface="Times New Roman" pitchFamily="18" charset="0"/>
              </a:rPr>
              <a:t>Gender</a:t>
            </a:r>
            <a:endParaRPr lang="sr-Latn-RS" sz="3100" dirty="0" smtClean="0">
              <a:latin typeface="Times New Roman" pitchFamily="18" charset="0"/>
              <a:cs typeface="Times New Roman" pitchFamily="18" charset="0"/>
            </a:endParaRPr>
          </a:p>
          <a:p>
            <a:pPr>
              <a:buFont typeface="Courier New" pitchFamily="49" charset="0"/>
              <a:buChar char="o"/>
            </a:pPr>
            <a:r>
              <a:rPr lang="en-GB" sz="3100" dirty="0" smtClean="0">
                <a:latin typeface="Times New Roman" pitchFamily="18" charset="0"/>
                <a:cs typeface="Times New Roman" pitchFamily="18" charset="0"/>
              </a:rPr>
              <a:t> </a:t>
            </a:r>
            <a:r>
              <a:rPr lang="sr-Latn-RS" sz="3100" dirty="0" smtClean="0">
                <a:latin typeface="Times New Roman" pitchFamily="18" charset="0"/>
                <a:cs typeface="Times New Roman" pitchFamily="18" charset="0"/>
              </a:rPr>
              <a:t>A</a:t>
            </a:r>
            <a:r>
              <a:rPr lang="en-GB" sz="3100" dirty="0" err="1" smtClean="0">
                <a:latin typeface="Times New Roman" pitchFamily="18" charset="0"/>
                <a:cs typeface="Times New Roman" pitchFamily="18" charset="0"/>
              </a:rPr>
              <a:t>ge</a:t>
            </a:r>
            <a:endParaRPr lang="sr-Latn-RS" sz="3100" dirty="0" smtClean="0">
              <a:latin typeface="Times New Roman" pitchFamily="18" charset="0"/>
              <a:cs typeface="Times New Roman" pitchFamily="18" charset="0"/>
            </a:endParaRPr>
          </a:p>
          <a:p>
            <a:pPr>
              <a:buNone/>
            </a:pPr>
            <a:endParaRPr lang="sr-Latn-RS" sz="3100" dirty="0" smtClean="0">
              <a:latin typeface="Times New Roman" pitchFamily="18" charset="0"/>
              <a:cs typeface="Times New Roman" pitchFamily="18" charset="0"/>
            </a:endParaRPr>
          </a:p>
          <a:p>
            <a:pPr>
              <a:buNone/>
            </a:pPr>
            <a:r>
              <a:rPr lang="sr-Latn-RS" sz="3100" dirty="0" smtClean="0">
                <a:latin typeface="Times New Roman" pitchFamily="18" charset="0"/>
                <a:cs typeface="Times New Roman" pitchFamily="18" charset="0"/>
              </a:rPr>
              <a:t>    </a:t>
            </a:r>
            <a:r>
              <a:rPr lang="en-GB" sz="3100" dirty="0" smtClean="0">
                <a:latin typeface="Times New Roman" pitchFamily="18" charset="0"/>
                <a:cs typeface="Times New Roman" pitchFamily="18" charset="0"/>
              </a:rPr>
              <a:t>Other </a:t>
            </a:r>
            <a:r>
              <a:rPr lang="en-GB" sz="3100" dirty="0" smtClean="0">
                <a:latin typeface="Times New Roman" pitchFamily="18" charset="0"/>
                <a:cs typeface="Times New Roman" pitchFamily="18" charset="0"/>
              </a:rPr>
              <a:t>factors include hereditary conditions, brain chemistry, hormone levels, diet, physical structure and function, and certain mental or psychological characteristics. Subcategories include genetic, monogenic, chromosomal, and </a:t>
            </a:r>
            <a:r>
              <a:rPr lang="en-GB" sz="3100" dirty="0" err="1" smtClean="0">
                <a:latin typeface="Times New Roman" pitchFamily="18" charset="0"/>
                <a:cs typeface="Times New Roman" pitchFamily="18" charset="0"/>
              </a:rPr>
              <a:t>multifactorial</a:t>
            </a:r>
            <a:r>
              <a:rPr lang="en-GB" sz="3100" dirty="0" smtClean="0">
                <a:latin typeface="Times New Roman" pitchFamily="18" charset="0"/>
                <a:cs typeface="Times New Roman" pitchFamily="18" charset="0"/>
              </a:rPr>
              <a:t>. As fixed individual attributes beyond a person's control, these factors may have a more significant impact on the health of specific groups compared to others.</a:t>
            </a:r>
            <a:endParaRPr lang="en-GB" sz="3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3536"/>
            <a:ext cx="8839200" cy="1143000"/>
          </a:xfrm>
        </p:spPr>
        <p:txBody>
          <a:bodyPr>
            <a:normAutofit/>
          </a:bodyPr>
          <a:lstStyle/>
          <a:p>
            <a:pPr algn="l"/>
            <a:r>
              <a:rPr lang="sr-Latn-RS" sz="3600" dirty="0" smtClean="0">
                <a:latin typeface="Times New Roman" pitchFamily="18" charset="0"/>
                <a:cs typeface="Times New Roman" pitchFamily="18" charset="0"/>
              </a:rPr>
              <a:t> </a:t>
            </a:r>
            <a:r>
              <a:rPr lang="en-GB" sz="3600" dirty="0" smtClean="0">
                <a:latin typeface="Times New Roman" pitchFamily="18" charset="0"/>
                <a:cs typeface="Times New Roman" pitchFamily="18" charset="0"/>
              </a:rPr>
              <a:t>Biological </a:t>
            </a:r>
            <a:r>
              <a:rPr lang="en-GB" sz="3600" dirty="0" smtClean="0">
                <a:latin typeface="Times New Roman" pitchFamily="18" charset="0"/>
                <a:cs typeface="Times New Roman" pitchFamily="18" charset="0"/>
              </a:rPr>
              <a:t>determinants of health and disease</a:t>
            </a:r>
            <a:endParaRPr lang="en-GB" sz="3600" dirty="0"/>
          </a:p>
        </p:txBody>
      </p:sp>
      <p:sp>
        <p:nvSpPr>
          <p:cNvPr id="3" name="Content Placeholder 2"/>
          <p:cNvSpPr>
            <a:spLocks noGrp="1"/>
          </p:cNvSpPr>
          <p:nvPr>
            <p:ph idx="1"/>
          </p:nvPr>
        </p:nvSpPr>
        <p:spPr>
          <a:xfrm>
            <a:off x="457200" y="2819400"/>
            <a:ext cx="8229600" cy="3505517"/>
          </a:xfrm>
        </p:spPr>
        <p:txBody>
          <a:bodyPr>
            <a:normAutofit/>
          </a:bodyPr>
          <a:lstStyle/>
          <a:p>
            <a:r>
              <a:rPr lang="en-GB" sz="2400" dirty="0" smtClean="0">
                <a:latin typeface="Times New Roman" pitchFamily="18" charset="0"/>
                <a:cs typeface="Times New Roman" pitchFamily="18" charset="0"/>
              </a:rPr>
              <a:t>Biological factors are not the sole determinants of an individual's health. In fact, biological and genetic factors, in conjunction with health </a:t>
            </a:r>
            <a:r>
              <a:rPr lang="en-GB" sz="2400" dirty="0" err="1" smtClean="0">
                <a:latin typeface="Times New Roman" pitchFamily="18" charset="0"/>
                <a:cs typeface="Times New Roman" pitchFamily="18" charset="0"/>
              </a:rPr>
              <a:t>behaviors</a:t>
            </a:r>
            <a:r>
              <a:rPr lang="en-GB" sz="2400" dirty="0" smtClean="0">
                <a:latin typeface="Times New Roman" pitchFamily="18" charset="0"/>
                <a:cs typeface="Times New Roman" pitchFamily="18" charset="0"/>
              </a:rPr>
              <a:t>, account for only up to 25% of health outcomes. Social and physical factors, on the other hand, contribute to the remaining 75%.</a:t>
            </a:r>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53536"/>
            <a:ext cx="8458200" cy="1143000"/>
          </a:xfrm>
        </p:spPr>
        <p:txBody>
          <a:bodyPr>
            <a:normAutofit/>
          </a:bodyPr>
          <a:lstStyle/>
          <a:p>
            <a:pPr algn="l"/>
            <a:r>
              <a:rPr lang="sr-Latn-RS" dirty="0" smtClean="0">
                <a:latin typeface="Times New Roman" pitchFamily="18" charset="0"/>
                <a:cs typeface="Times New Roman" pitchFamily="18" charset="0"/>
              </a:rPr>
              <a:t> Physical determinaants of health</a:t>
            </a:r>
            <a:endParaRPr lang="en-GB"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526280"/>
          </a:xfrm>
        </p:spPr>
        <p:txBody>
          <a:bodyPr>
            <a:noAutofit/>
          </a:bodyPr>
          <a:lstStyle/>
          <a:p>
            <a:pPr>
              <a:buNone/>
            </a:pPr>
            <a:r>
              <a:rPr lang="sr-Latn-RS" sz="1800" dirty="0" smtClean="0">
                <a:latin typeface="Times New Roman" pitchFamily="18" charset="0"/>
                <a:cs typeface="Times New Roman" pitchFamily="18" charset="0"/>
              </a:rPr>
              <a:t>     </a:t>
            </a:r>
            <a:r>
              <a:rPr lang="en-GB" sz="2000" dirty="0" smtClean="0">
                <a:latin typeface="Times New Roman" pitchFamily="18" charset="0"/>
                <a:cs typeface="Times New Roman" pitchFamily="18" charset="0"/>
              </a:rPr>
              <a:t>You </a:t>
            </a:r>
            <a:r>
              <a:rPr lang="en-GB" sz="2000" dirty="0" smtClean="0">
                <a:latin typeface="Times New Roman" pitchFamily="18" charset="0"/>
                <a:cs typeface="Times New Roman" pitchFamily="18" charset="0"/>
              </a:rPr>
              <a:t>might think that the physical determinants of health refer to a person's level of activity. You'd be mistaken. They are factors in a person's physical environment that affect them. Examples of physical determinants of health include</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Natural </a:t>
            </a:r>
            <a:r>
              <a:rPr lang="en-GB" sz="2000" dirty="0" smtClean="0">
                <a:latin typeface="Times New Roman" pitchFamily="18" charset="0"/>
                <a:cs typeface="Times New Roman" pitchFamily="18" charset="0"/>
              </a:rPr>
              <a:t>Environment: Elements such as plants, weather patterns, and climate change</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Built </a:t>
            </a:r>
            <a:r>
              <a:rPr lang="en-GB" sz="2000" dirty="0" smtClean="0">
                <a:latin typeface="Times New Roman" pitchFamily="18" charset="0"/>
                <a:cs typeface="Times New Roman" pitchFamily="18" charset="0"/>
              </a:rPr>
              <a:t>Environment: Infrastructure such as buildings, transportation </a:t>
            </a:r>
            <a:r>
              <a:rPr lang="en-GB" sz="2000" dirty="0" smtClean="0">
                <a:latin typeface="Times New Roman" pitchFamily="18" charset="0"/>
                <a:cs typeface="Times New Roman" pitchFamily="18" charset="0"/>
              </a:rPr>
              <a:t>systems</a:t>
            </a:r>
            <a:r>
              <a:rPr lang="sr-Latn-RS" sz="2000" dirty="0" smtClean="0">
                <a:latin typeface="Times New Roman" pitchFamily="18" charset="0"/>
                <a:cs typeface="Times New Roman" pitchFamily="18" charset="0"/>
              </a:rPr>
              <a:t>, w</a:t>
            </a:r>
            <a:r>
              <a:rPr lang="en-GB" sz="2000" dirty="0" err="1" smtClean="0">
                <a:latin typeface="Times New Roman" pitchFamily="18" charset="0"/>
                <a:cs typeface="Times New Roman" pitchFamily="18" charset="0"/>
              </a:rPr>
              <a:t>orkplaces</a:t>
            </a:r>
            <a:r>
              <a:rPr lang="en-GB" sz="2000" dirty="0" smtClean="0">
                <a:latin typeface="Times New Roman" pitchFamily="18" charset="0"/>
                <a:cs typeface="Times New Roman" pitchFamily="18" charset="0"/>
              </a:rPr>
              <a:t>, schools, and recreational areas</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Residential </a:t>
            </a:r>
            <a:r>
              <a:rPr lang="en-GB" sz="2000" dirty="0" smtClean="0">
                <a:latin typeface="Times New Roman" pitchFamily="18" charset="0"/>
                <a:cs typeface="Times New Roman" pitchFamily="18" charset="0"/>
              </a:rPr>
              <a:t>Environment: Apartments, houses, and </a:t>
            </a:r>
            <a:r>
              <a:rPr lang="en-GB" sz="2000" dirty="0" err="1" smtClean="0">
                <a:latin typeface="Times New Roman" pitchFamily="18" charset="0"/>
                <a:cs typeface="Times New Roman" pitchFamily="18" charset="0"/>
              </a:rPr>
              <a:t>neighborhoods</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Environmental </a:t>
            </a:r>
            <a:r>
              <a:rPr lang="en-GB" sz="2000" dirty="0" smtClean="0">
                <a:latin typeface="Times New Roman" pitchFamily="18" charset="0"/>
                <a:cs typeface="Times New Roman" pitchFamily="18" charset="0"/>
              </a:rPr>
              <a:t>Hazards: Exposure to toxic substances and other physical hazards</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Physical </a:t>
            </a:r>
            <a:r>
              <a:rPr lang="en-GB" sz="2000" dirty="0" smtClean="0">
                <a:latin typeface="Times New Roman" pitchFamily="18" charset="0"/>
                <a:cs typeface="Times New Roman" pitchFamily="18" charset="0"/>
              </a:rPr>
              <a:t>Barriers: Obstacles that hinder accessibility, particularly for individuals with disabilities</a:t>
            </a:r>
            <a:r>
              <a:rPr lang="en-GB" sz="2000" dirty="0" smtClean="0">
                <a:latin typeface="Times New Roman" pitchFamily="18" charset="0"/>
                <a:cs typeface="Times New Roman" pitchFamily="18" charset="0"/>
              </a:rPr>
              <a:t>.</a:t>
            </a:r>
            <a:endParaRPr lang="sr-Latn-RS" sz="2000" dirty="0" smtClean="0">
              <a:latin typeface="Times New Roman" pitchFamily="18" charset="0"/>
              <a:cs typeface="Times New Roman" pitchFamily="18" charset="0"/>
            </a:endParaRPr>
          </a:p>
          <a:p>
            <a:pPr>
              <a:spcBef>
                <a:spcPts val="1000"/>
              </a:spcBef>
              <a:buFont typeface="Arial" pitchFamily="34" charset="0"/>
              <a:buChar char="•"/>
            </a:pPr>
            <a:r>
              <a:rPr lang="en-GB" sz="2000" dirty="0" smtClean="0">
                <a:latin typeface="Times New Roman" pitchFamily="18" charset="0"/>
                <a:cs typeface="Times New Roman" pitchFamily="18" charset="0"/>
              </a:rPr>
              <a:t> </a:t>
            </a:r>
            <a:r>
              <a:rPr lang="en-GB" sz="2000" dirty="0" smtClean="0">
                <a:latin typeface="Times New Roman" pitchFamily="18" charset="0"/>
                <a:cs typeface="Times New Roman" pitchFamily="18" charset="0"/>
              </a:rPr>
              <a:t>Aesthetic Elements: Factors that enhance the visual appeal of an environment, such as lighting, trees, and benches.</a:t>
            </a:r>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4526280"/>
          </a:xfrm>
        </p:spPr>
        <p:txBody>
          <a:bodyPr>
            <a:normAutofit/>
          </a:bodyPr>
          <a:lstStyle/>
          <a:p>
            <a:pPr>
              <a:buNone/>
            </a:pP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Individuals </a:t>
            </a:r>
            <a:r>
              <a:rPr lang="en-GB" sz="2400" dirty="0" smtClean="0">
                <a:latin typeface="Times New Roman" pitchFamily="18" charset="0"/>
                <a:cs typeface="Times New Roman" pitchFamily="18" charset="0"/>
              </a:rPr>
              <a:t>interact with their physical environment through the air they breathe, the water they drink, and the places they live</a:t>
            </a:r>
            <a:r>
              <a:rPr lang="en-GB"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a:buNone/>
            </a:pPr>
            <a:r>
              <a:rPr lang="sr-Latn-R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Their </a:t>
            </a:r>
            <a:r>
              <a:rPr lang="en-GB" sz="2400" dirty="0" smtClean="0">
                <a:latin typeface="Times New Roman" pitchFamily="18" charset="0"/>
                <a:cs typeface="Times New Roman" pitchFamily="18" charset="0"/>
              </a:rPr>
              <a:t>environmental impacts can be both positive and negative, from easier access to health care providers to a greater risk of being a victim of crime</a:t>
            </a:r>
            <a:r>
              <a:rPr lang="en-GB"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a:buNone/>
            </a:pPr>
            <a:r>
              <a:rPr lang="sr-Latn-R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Something </a:t>
            </a:r>
            <a:r>
              <a:rPr lang="en-GB" sz="2400" dirty="0" smtClean="0">
                <a:latin typeface="Times New Roman" pitchFamily="18" charset="0"/>
                <a:cs typeface="Times New Roman" pitchFamily="18" charset="0"/>
              </a:rPr>
              <a:t>as simple as access to a </a:t>
            </a:r>
            <a:r>
              <a:rPr lang="en-GB" sz="2400" dirty="0" err="1" smtClean="0">
                <a:latin typeface="Times New Roman" pitchFamily="18" charset="0"/>
                <a:cs typeface="Times New Roman" pitchFamily="18" charset="0"/>
              </a:rPr>
              <a:t>neighborhood</a:t>
            </a:r>
            <a:r>
              <a:rPr lang="en-GB" sz="2400" dirty="0" smtClean="0">
                <a:latin typeface="Times New Roman" pitchFamily="18" charset="0"/>
                <a:cs typeface="Times New Roman" pitchFamily="18" charset="0"/>
              </a:rPr>
              <a:t> with sidewalks can create more opportunities for a person to engage in physical activity, while someone living in a more rural area tends to rely more on a vehicle for transportation.</a:t>
            </a:r>
            <a:endParaRPr lang="en-GB" sz="24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chor="ctr">
            <a:normAutofit/>
          </a:bodyPr>
          <a:lstStyle/>
          <a:p>
            <a:pPr>
              <a:buNone/>
            </a:pP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Take</a:t>
            </a:r>
            <a:r>
              <a:rPr lang="en-GB" sz="2400" dirty="0" smtClean="0">
                <a:latin typeface="Times New Roman" pitchFamily="18" charset="0"/>
                <a:cs typeface="Times New Roman" pitchFamily="18" charset="0"/>
              </a:rPr>
              <a:t>, for example, air quality. Air pollution is linked to increased rates of asthma and lung disease and an increased risk of premature death from heart or lung </a:t>
            </a:r>
            <a:r>
              <a:rPr lang="en-GB" sz="2400" dirty="0" err="1" smtClean="0">
                <a:latin typeface="Times New Roman" pitchFamily="18" charset="0"/>
                <a:cs typeface="Times New Roman" pitchFamily="18" charset="0"/>
              </a:rPr>
              <a:t>disease.Similarly</a:t>
            </a:r>
            <a:r>
              <a:rPr lang="en-GB" sz="2400" dirty="0" smtClean="0">
                <a:latin typeface="Times New Roman" pitchFamily="18" charset="0"/>
                <a:cs typeface="Times New Roman" pitchFamily="18" charset="0"/>
              </a:rPr>
              <a:t>, the availability of a safe water supply can significantly affect an individual's health as water contaminated with chemicals, pesticides or other pollutants can lead to disease, infection and increased risk of </a:t>
            </a:r>
            <a:r>
              <a:rPr lang="en-GB" sz="2400" dirty="0" err="1" smtClean="0">
                <a:latin typeface="Times New Roman" pitchFamily="18" charset="0"/>
                <a:cs typeface="Times New Roman" pitchFamily="18" charset="0"/>
              </a:rPr>
              <a:t>cancer.Both</a:t>
            </a:r>
            <a:r>
              <a:rPr lang="en-GB" sz="2400" dirty="0" smtClean="0">
                <a:latin typeface="Times New Roman" pitchFamily="18" charset="0"/>
                <a:cs typeface="Times New Roman" pitchFamily="18" charset="0"/>
              </a:rPr>
              <a:t> of these environmental factors are ones that most of us probably take for granted, but they can greatly affect health and disease.</a:t>
            </a:r>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457200" y="1371600"/>
            <a:ext cx="8229600" cy="4526280"/>
          </a:xfrm>
        </p:spPr>
        <p:txBody>
          <a:bodyPr>
            <a:noAutofit/>
          </a:bodyPr>
          <a:lstStyle/>
          <a:p>
            <a:pPr>
              <a:spcBef>
                <a:spcPts val="600"/>
              </a:spcBef>
              <a:buNone/>
            </a:pPr>
            <a:r>
              <a:rPr lang="en-GB" sz="2200" dirty="0" smtClean="0">
                <a:latin typeface="Times New Roman" pitchFamily="18" charset="0"/>
                <a:cs typeface="Times New Roman" pitchFamily="18" charset="0"/>
              </a:rPr>
              <a:t>It is crucial to acknowledge the significant impact of an individual's physical environment on their well-being. Despite </a:t>
            </a:r>
            <a:r>
              <a:rPr lang="en-GB" sz="2200" dirty="0" err="1" smtClean="0">
                <a:latin typeface="Times New Roman" pitchFamily="18" charset="0"/>
                <a:cs typeface="Times New Roman" pitchFamily="18" charset="0"/>
              </a:rPr>
              <a:t>skepticism</a:t>
            </a:r>
            <a:r>
              <a:rPr lang="en-GB" sz="2200" dirty="0" smtClean="0">
                <a:latin typeface="Times New Roman" pitchFamily="18" charset="0"/>
                <a:cs typeface="Times New Roman" pitchFamily="18" charset="0"/>
              </a:rPr>
              <a:t>, compelling statistics underscore the urgency of addressing environmental </a:t>
            </a:r>
            <a:r>
              <a:rPr lang="en-GB" sz="2200" dirty="0" smtClean="0">
                <a:latin typeface="Times New Roman" pitchFamily="18" charset="0"/>
                <a:cs typeface="Times New Roman" pitchFamily="18" charset="0"/>
              </a:rPr>
              <a:t>disparities</a:t>
            </a:r>
            <a:r>
              <a:rPr lang="sr-Latn-RS" sz="2200" dirty="0" smtClean="0">
                <a:latin typeface="Times New Roman" pitchFamily="18" charset="0"/>
                <a:cs typeface="Times New Roman" pitchFamily="18" charset="0"/>
              </a:rPr>
              <a:t>:</a:t>
            </a:r>
          </a:p>
          <a:p>
            <a:pPr>
              <a:spcBef>
                <a:spcPts val="600"/>
              </a:spcBef>
              <a:buFont typeface="Arial" pitchFamily="34" charset="0"/>
              <a:buChar char="•"/>
            </a:pPr>
            <a:r>
              <a:rPr lang="en-GB" sz="2200" dirty="0" smtClean="0">
                <a:latin typeface="Times New Roman" pitchFamily="18" charset="0"/>
                <a:cs typeface="Times New Roman" pitchFamily="18" charset="0"/>
              </a:rPr>
              <a:t>Approximately </a:t>
            </a:r>
            <a:r>
              <a:rPr lang="en-GB" sz="2200" dirty="0" smtClean="0">
                <a:latin typeface="Times New Roman" pitchFamily="18" charset="0"/>
                <a:cs typeface="Times New Roman" pitchFamily="18" charset="0"/>
              </a:rPr>
              <a:t>83 million individuals lack adequate sanitation </a:t>
            </a:r>
            <a:r>
              <a:rPr lang="en-GB" sz="2200" dirty="0" smtClean="0">
                <a:latin typeface="Times New Roman" pitchFamily="18" charset="0"/>
                <a:cs typeface="Times New Roman" pitchFamily="18" charset="0"/>
              </a:rPr>
              <a:t>systems</a:t>
            </a:r>
            <a:r>
              <a:rPr lang="sr-Latn-RS" sz="2200" dirty="0" smtClean="0">
                <a:latin typeface="Times New Roman" pitchFamily="18" charset="0"/>
                <a:cs typeface="Times New Roman" pitchFamily="18" charset="0"/>
              </a:rPr>
              <a:t>;</a:t>
            </a:r>
          </a:p>
          <a:p>
            <a:pPr>
              <a:spcBef>
                <a:spcPts val="600"/>
              </a:spcBef>
              <a:buFont typeface="Arial" pitchFamily="34" charset="0"/>
              <a:buChar char="•"/>
            </a:pPr>
            <a:r>
              <a:rPr lang="sr-Latn-RS" sz="2200" dirty="0" smtClean="0">
                <a:latin typeface="Times New Roman" pitchFamily="18" charset="0"/>
                <a:cs typeface="Times New Roman" pitchFamily="18" charset="0"/>
              </a:rPr>
              <a:t>H</a:t>
            </a:r>
            <a:r>
              <a:rPr lang="en-GB" sz="2200" dirty="0" err="1" smtClean="0">
                <a:latin typeface="Times New Roman" pitchFamily="18" charset="0"/>
                <a:cs typeface="Times New Roman" pitchFamily="18" charset="0"/>
              </a:rPr>
              <a:t>azardous</a:t>
            </a:r>
            <a:r>
              <a:rPr lang="en-GB" sz="2200" dirty="0" smtClean="0">
                <a:latin typeface="Times New Roman" pitchFamily="18" charset="0"/>
                <a:cs typeface="Times New Roman" pitchFamily="18" charset="0"/>
              </a:rPr>
              <a:t> </a:t>
            </a:r>
            <a:r>
              <a:rPr lang="en-GB" sz="2200" dirty="0" smtClean="0">
                <a:latin typeface="Times New Roman" pitchFamily="18" charset="0"/>
                <a:cs typeface="Times New Roman" pitchFamily="18" charset="0"/>
              </a:rPr>
              <a:t>chemical risks disproportionately affect vulnerable populations, particularly children and pregnant </a:t>
            </a:r>
            <a:r>
              <a:rPr lang="en-GB" sz="2200" dirty="0" smtClean="0">
                <a:latin typeface="Times New Roman" pitchFamily="18" charset="0"/>
                <a:cs typeface="Times New Roman" pitchFamily="18" charset="0"/>
              </a:rPr>
              <a:t>women.</a:t>
            </a:r>
            <a:endParaRPr lang="sr-Latn-RS" sz="2200" dirty="0" smtClean="0">
              <a:latin typeface="Times New Roman" pitchFamily="18" charset="0"/>
              <a:cs typeface="Times New Roman" pitchFamily="18" charset="0"/>
            </a:endParaRPr>
          </a:p>
          <a:p>
            <a:pPr>
              <a:spcBef>
                <a:spcPts val="600"/>
              </a:spcBef>
              <a:buFont typeface="Arial" pitchFamily="34" charset="0"/>
              <a:buChar char="•"/>
            </a:pPr>
            <a:r>
              <a:rPr lang="sr-Latn-RS" sz="2200" dirty="0" smtClean="0">
                <a:latin typeface="Times New Roman" pitchFamily="18" charset="0"/>
                <a:cs typeface="Times New Roman" pitchFamily="18" charset="0"/>
              </a:rPr>
              <a:t> </a:t>
            </a:r>
            <a:r>
              <a:rPr lang="en-GB" sz="2200" dirty="0" smtClean="0">
                <a:latin typeface="Times New Roman" pitchFamily="18" charset="0"/>
                <a:cs typeface="Times New Roman" pitchFamily="18" charset="0"/>
              </a:rPr>
              <a:t>Exposure </a:t>
            </a:r>
            <a:r>
              <a:rPr lang="en-GB" sz="2200" dirty="0" smtClean="0">
                <a:latin typeface="Times New Roman" pitchFamily="18" charset="0"/>
                <a:cs typeface="Times New Roman" pitchFamily="18" charset="0"/>
              </a:rPr>
              <a:t>to toxic substances can result in chronic, often irreversible health conditions, including </a:t>
            </a:r>
            <a:r>
              <a:rPr lang="en-GB" sz="2200" dirty="0" err="1" smtClean="0">
                <a:latin typeface="Times New Roman" pitchFamily="18" charset="0"/>
                <a:cs typeface="Times New Roman" pitchFamily="18" charset="0"/>
              </a:rPr>
              <a:t>neurodevelopmental</a:t>
            </a:r>
            <a:r>
              <a:rPr lang="en-GB" sz="2200" dirty="0" smtClean="0">
                <a:latin typeface="Times New Roman" pitchFamily="18" charset="0"/>
                <a:cs typeface="Times New Roman" pitchFamily="18" charset="0"/>
              </a:rPr>
              <a:t> issues, birth defects, and endocrine disruption-related diseases. </a:t>
            </a:r>
            <a:endParaRPr lang="sr-Latn-RS" sz="2200" dirty="0" smtClean="0">
              <a:latin typeface="Times New Roman" pitchFamily="18" charset="0"/>
              <a:cs typeface="Times New Roman" pitchFamily="18" charset="0"/>
            </a:endParaRPr>
          </a:p>
          <a:p>
            <a:pPr>
              <a:spcBef>
                <a:spcPts val="600"/>
              </a:spcBef>
              <a:buFont typeface="Arial" pitchFamily="34" charset="0"/>
              <a:buChar char="•"/>
            </a:pPr>
            <a:r>
              <a:rPr lang="sr-Latn-RS" sz="2200" dirty="0" smtClean="0">
                <a:latin typeface="Times New Roman" pitchFamily="18" charset="0"/>
                <a:cs typeface="Times New Roman" pitchFamily="18" charset="0"/>
              </a:rPr>
              <a:t>R</a:t>
            </a:r>
            <a:r>
              <a:rPr lang="en-GB" sz="2200" dirty="0" err="1" smtClean="0">
                <a:latin typeface="Times New Roman" pitchFamily="18" charset="0"/>
                <a:cs typeface="Times New Roman" pitchFamily="18" charset="0"/>
              </a:rPr>
              <a:t>esiding</a:t>
            </a:r>
            <a:r>
              <a:rPr lang="en-GB" sz="2200" dirty="0" smtClean="0">
                <a:latin typeface="Times New Roman" pitchFamily="18" charset="0"/>
                <a:cs typeface="Times New Roman" pitchFamily="18" charset="0"/>
              </a:rPr>
              <a:t> </a:t>
            </a:r>
            <a:r>
              <a:rPr lang="en-GB" sz="2200" dirty="0" smtClean="0">
                <a:latin typeface="Times New Roman" pitchFamily="18" charset="0"/>
                <a:cs typeface="Times New Roman" pitchFamily="18" charset="0"/>
              </a:rPr>
              <a:t>in socioeconomically disadvantaged </a:t>
            </a:r>
            <a:r>
              <a:rPr lang="en-GB" sz="2200" dirty="0" err="1" smtClean="0">
                <a:latin typeface="Times New Roman" pitchFamily="18" charset="0"/>
                <a:cs typeface="Times New Roman" pitchFamily="18" charset="0"/>
              </a:rPr>
              <a:t>neighborhoods</a:t>
            </a:r>
            <a:r>
              <a:rPr lang="en-GB" sz="2200" dirty="0" smtClean="0">
                <a:latin typeface="Times New Roman" pitchFamily="18" charset="0"/>
                <a:cs typeface="Times New Roman" pitchFamily="18" charset="0"/>
              </a:rPr>
              <a:t> correlates with higher injury rates among both adults and children. </a:t>
            </a:r>
            <a:endParaRPr lang="sr-Latn-RS" sz="2200" dirty="0" smtClean="0">
              <a:latin typeface="Times New Roman" pitchFamily="18" charset="0"/>
              <a:cs typeface="Times New Roman" pitchFamily="18" charset="0"/>
            </a:endParaRPr>
          </a:p>
          <a:p>
            <a:pPr>
              <a:spcBef>
                <a:spcPts val="600"/>
              </a:spcBef>
              <a:buFont typeface="Arial" pitchFamily="34" charset="0"/>
              <a:buChar char="•"/>
            </a:pPr>
            <a:r>
              <a:rPr lang="sr-Latn-RS" sz="2200" dirty="0" smtClean="0">
                <a:latin typeface="Times New Roman" pitchFamily="18" charset="0"/>
                <a:cs typeface="Times New Roman" pitchFamily="18" charset="0"/>
              </a:rPr>
              <a:t>P</a:t>
            </a:r>
            <a:r>
              <a:rPr lang="en-GB" sz="2200" dirty="0" err="1" smtClean="0">
                <a:latin typeface="Times New Roman" pitchFamily="18" charset="0"/>
                <a:cs typeface="Times New Roman" pitchFamily="18" charset="0"/>
              </a:rPr>
              <a:t>roximity</a:t>
            </a:r>
            <a:r>
              <a:rPr lang="en-GB" sz="2200" dirty="0" smtClean="0">
                <a:latin typeface="Times New Roman" pitchFamily="18" charset="0"/>
                <a:cs typeface="Times New Roman" pitchFamily="18" charset="0"/>
              </a:rPr>
              <a:t> </a:t>
            </a:r>
            <a:r>
              <a:rPr lang="en-GB" sz="2200" dirty="0" smtClean="0">
                <a:latin typeface="Times New Roman" pitchFamily="18" charset="0"/>
                <a:cs typeface="Times New Roman" pitchFamily="18" charset="0"/>
              </a:rPr>
              <a:t>to hazardous locations tends to be more prevalent in low-income or minority communities.</a:t>
            </a:r>
            <a:endParaRPr lang="en-GB"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53536"/>
            <a:ext cx="8915400" cy="1143000"/>
          </a:xfrm>
        </p:spPr>
        <p:txBody>
          <a:bodyPr>
            <a:noAutofit/>
          </a:bodyPr>
          <a:lstStyle/>
          <a:p>
            <a:pPr algn="l"/>
            <a:r>
              <a:rPr lang="en-GB" sz="3600" dirty="0" smtClean="0">
                <a:latin typeface="Times New Roman" pitchFamily="18" charset="0"/>
                <a:cs typeface="Times New Roman" pitchFamily="18" charset="0"/>
              </a:rPr>
              <a:t>Healthcare </a:t>
            </a:r>
            <a:r>
              <a:rPr lang="en-GB" sz="3600" dirty="0" smtClean="0">
                <a:latin typeface="Times New Roman" pitchFamily="18" charset="0"/>
                <a:cs typeface="Times New Roman" pitchFamily="18" charset="0"/>
              </a:rPr>
              <a:t>services as a determinant of health</a:t>
            </a:r>
            <a:endParaRPr lang="en-GB"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46236"/>
            <a:ext cx="8229600" cy="5059363"/>
          </a:xfrm>
        </p:spPr>
        <p:txBody>
          <a:bodyPr anchor="ctr">
            <a:normAutofit/>
          </a:bodyPr>
          <a:lstStyle/>
          <a:p>
            <a:pPr>
              <a:buNone/>
            </a:pPr>
            <a:r>
              <a:rPr lang="en-GB" sz="2400" dirty="0" smtClean="0">
                <a:latin typeface="Times New Roman" pitchFamily="18" charset="0"/>
                <a:cs typeface="Times New Roman" pitchFamily="18" charset="0"/>
              </a:rPr>
              <a:t>The absence of or restricted access to healthcare services, as well as the </a:t>
            </a:r>
            <a:r>
              <a:rPr lang="en-GB" sz="2400" dirty="0" err="1" smtClean="0">
                <a:latin typeface="Times New Roman" pitchFamily="18" charset="0"/>
                <a:cs typeface="Times New Roman" pitchFamily="18" charset="0"/>
              </a:rPr>
              <a:t>caliber</a:t>
            </a:r>
            <a:r>
              <a:rPr lang="en-GB" sz="2400" dirty="0" smtClean="0">
                <a:latin typeface="Times New Roman" pitchFamily="18" charset="0"/>
                <a:cs typeface="Times New Roman" pitchFamily="18" charset="0"/>
              </a:rPr>
              <a:t> of those services, can have an impact on health.- Obstacles to accessing healthcare services:</a:t>
            </a:r>
          </a:p>
          <a:p>
            <a:pPr>
              <a:buNone/>
            </a:pPr>
            <a:r>
              <a:rPr lang="en-GB" sz="2400" dirty="0" smtClean="0">
                <a:latin typeface="Times New Roman" pitchFamily="18" charset="0"/>
                <a:cs typeface="Times New Roman" pitchFamily="18" charset="0"/>
              </a:rPr>
              <a:t> - Lack of availability</a:t>
            </a:r>
          </a:p>
          <a:p>
            <a:pPr>
              <a:buNone/>
            </a:pPr>
            <a:r>
              <a:rPr lang="en-GB" sz="2400" dirty="0" smtClean="0">
                <a:latin typeface="Times New Roman" pitchFamily="18" charset="0"/>
                <a:cs typeface="Times New Roman" pitchFamily="18" charset="0"/>
              </a:rPr>
              <a:t> - High costs</a:t>
            </a:r>
          </a:p>
          <a:p>
            <a:pPr>
              <a:buNone/>
            </a:pPr>
            <a:r>
              <a:rPr lang="en-GB" sz="2400" dirty="0" smtClean="0">
                <a:latin typeface="Times New Roman" pitchFamily="18" charset="0"/>
                <a:cs typeface="Times New Roman" pitchFamily="18" charset="0"/>
              </a:rPr>
              <a:t> - Lack of </a:t>
            </a:r>
            <a:r>
              <a:rPr lang="en-GB" sz="2400" dirty="0" smtClean="0">
                <a:latin typeface="Times New Roman" pitchFamily="18" charset="0"/>
                <a:cs typeface="Times New Roman" pitchFamily="18" charset="0"/>
              </a:rPr>
              <a:t>insurance</a:t>
            </a:r>
            <a:r>
              <a:rPr lang="sr-Latn-RS" sz="2400" dirty="0" smtClean="0">
                <a:latin typeface="Times New Roman" pitchFamily="18" charset="0"/>
                <a:cs typeface="Times New Roman" pitchFamily="18" charset="0"/>
              </a:rPr>
              <a:t> </a:t>
            </a:r>
            <a:r>
              <a:rPr lang="ru-RU" sz="2400" dirty="0" smtClean="0"/>
              <a:t>→</a:t>
            </a: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Preventive care</a:t>
            </a:r>
            <a:r>
              <a:rPr lang="sr-Latn-RS" sz="2400" dirty="0" smtClean="0">
                <a:latin typeface="Times New Roman" pitchFamily="18" charset="0"/>
                <a:cs typeface="Times New Roman" pitchFamily="18" charset="0"/>
              </a:rPr>
              <a:t> </a:t>
            </a:r>
            <a:r>
              <a:rPr lang="ru-RU" sz="2400" dirty="0" smtClean="0"/>
              <a:t>→ </a:t>
            </a:r>
            <a:r>
              <a:rPr lang="ru-RU" sz="2400" dirty="0" smtClean="0"/>
              <a:t> </a:t>
            </a:r>
            <a:r>
              <a:rPr lang="en-GB" sz="2400" dirty="0" smtClean="0">
                <a:latin typeface="Times New Roman" pitchFamily="18" charset="0"/>
                <a:cs typeface="Times New Roman" pitchFamily="18" charset="0"/>
              </a:rPr>
              <a:t>delayed </a:t>
            </a:r>
            <a:r>
              <a:rPr lang="en-GB" sz="2400" dirty="0" smtClean="0">
                <a:latin typeface="Times New Roman" pitchFamily="18" charset="0"/>
                <a:cs typeface="Times New Roman" pitchFamily="18" charset="0"/>
              </a:rPr>
              <a:t>treatment</a:t>
            </a:r>
          </a:p>
          <a:p>
            <a:pPr>
              <a:buNone/>
            </a:pPr>
            <a:r>
              <a:rPr lang="en-GB" sz="2400" dirty="0" smtClean="0">
                <a:latin typeface="Times New Roman" pitchFamily="18" charset="0"/>
                <a:cs typeface="Times New Roman" pitchFamily="18" charset="0"/>
              </a:rPr>
              <a:t> - </a:t>
            </a:r>
            <a:r>
              <a:rPr lang="en-GB" sz="2400" dirty="0" smtClean="0">
                <a:latin typeface="Times New Roman" pitchFamily="18" charset="0"/>
                <a:cs typeface="Times New Roman" pitchFamily="18" charset="0"/>
              </a:rPr>
              <a:t>Limited </a:t>
            </a:r>
            <a:r>
              <a:rPr lang="en-GB" sz="2400" dirty="0" smtClean="0">
                <a:latin typeface="Times New Roman" pitchFamily="18" charset="0"/>
                <a:cs typeface="Times New Roman" pitchFamily="18" charset="0"/>
              </a:rPr>
              <a:t>access to language interpretation services</a:t>
            </a:r>
          </a:p>
          <a:p>
            <a:pPr>
              <a:buNone/>
            </a:pPr>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53536"/>
            <a:ext cx="8915400" cy="1143000"/>
          </a:xfrm>
        </p:spPr>
        <p:txBody>
          <a:bodyPr>
            <a:noAutofit/>
          </a:bodyPr>
          <a:lstStyle/>
          <a:p>
            <a:pPr algn="l"/>
            <a:r>
              <a:rPr lang="en-GB" sz="3600" dirty="0" smtClean="0">
                <a:latin typeface="Times New Roman" pitchFamily="18" charset="0"/>
                <a:cs typeface="Times New Roman" pitchFamily="18" charset="0"/>
              </a:rPr>
              <a:t>Healthcare </a:t>
            </a:r>
            <a:r>
              <a:rPr lang="en-GB" sz="3600" dirty="0" smtClean="0">
                <a:latin typeface="Times New Roman" pitchFamily="18" charset="0"/>
                <a:cs typeface="Times New Roman" pitchFamily="18" charset="0"/>
              </a:rPr>
              <a:t>services as a determinant of health</a:t>
            </a:r>
            <a:endParaRPr lang="en-GB"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nchor="ctr">
            <a:normAutofit/>
          </a:bodyPr>
          <a:lstStyle/>
          <a:p>
            <a:pPr>
              <a:spcBef>
                <a:spcPts val="1200"/>
              </a:spcBef>
              <a:buNone/>
            </a:pPr>
            <a:r>
              <a:rPr lang="en-GB" sz="2400" dirty="0" smtClean="0">
                <a:latin typeface="Times New Roman" pitchFamily="18" charset="0"/>
                <a:cs typeface="Times New Roman" pitchFamily="18" charset="0"/>
              </a:rPr>
              <a:t>Obstacles can lead to</a:t>
            </a:r>
            <a:r>
              <a:rPr lang="en-GB" sz="2400" dirty="0" smtClean="0">
                <a:latin typeface="Times New Roman" pitchFamily="18" charset="0"/>
                <a:cs typeface="Times New Roman" pitchFamily="18" charset="0"/>
              </a:rPr>
              <a:t>:</a:t>
            </a:r>
          </a:p>
          <a:p>
            <a:pPr>
              <a:spcBef>
                <a:spcPts val="1200"/>
              </a:spcBef>
              <a:buNone/>
            </a:pPr>
            <a:r>
              <a:rPr lang="en-GB" sz="2400" dirty="0" smtClean="0">
                <a:latin typeface="Times New Roman" pitchFamily="18" charset="0"/>
                <a:cs typeface="Times New Roman" pitchFamily="18" charset="0"/>
              </a:rPr>
              <a:t>-Unsatisfied healthcare requirements;</a:t>
            </a:r>
          </a:p>
          <a:p>
            <a:pPr>
              <a:spcBef>
                <a:spcPts val="1200"/>
              </a:spcBef>
              <a:buNone/>
            </a:pPr>
            <a:r>
              <a:rPr lang="en-GB" sz="2400" dirty="0" smtClean="0">
                <a:latin typeface="Times New Roman" pitchFamily="18" charset="0"/>
                <a:cs typeface="Times New Roman" pitchFamily="18" charset="0"/>
              </a:rPr>
              <a:t>-</a:t>
            </a:r>
            <a:r>
              <a:rPr lang="en-GB" sz="2400" dirty="0" smtClean="0">
                <a:latin typeface="Times New Roman" pitchFamily="18" charset="0"/>
                <a:cs typeface="Times New Roman" pitchFamily="18" charset="0"/>
              </a:rPr>
              <a:t>Delays in receiving appropriate </a:t>
            </a:r>
            <a:r>
              <a:rPr lang="en-GB" sz="2400" dirty="0" smtClean="0">
                <a:latin typeface="Times New Roman" pitchFamily="18" charset="0"/>
                <a:cs typeface="Times New Roman" pitchFamily="18" charset="0"/>
              </a:rPr>
              <a:t>care;</a:t>
            </a:r>
          </a:p>
          <a:p>
            <a:pPr>
              <a:spcBef>
                <a:spcPts val="1200"/>
              </a:spcBef>
              <a:buNone/>
            </a:pPr>
            <a:r>
              <a:rPr lang="en-GB" sz="2400" dirty="0" smtClean="0">
                <a:latin typeface="Times New Roman" pitchFamily="18" charset="0"/>
                <a:cs typeface="Times New Roman" pitchFamily="18" charset="0"/>
              </a:rPr>
              <a:t>-</a:t>
            </a:r>
            <a:r>
              <a:rPr lang="en-GB" sz="2400" dirty="0" smtClean="0">
                <a:latin typeface="Times New Roman" pitchFamily="18" charset="0"/>
                <a:cs typeface="Times New Roman" pitchFamily="18" charset="0"/>
              </a:rPr>
              <a:t>Inability to receive preventive </a:t>
            </a:r>
            <a:r>
              <a:rPr lang="en-GB" sz="2400" dirty="0" smtClean="0">
                <a:latin typeface="Times New Roman" pitchFamily="18" charset="0"/>
                <a:cs typeface="Times New Roman" pitchFamily="18" charset="0"/>
              </a:rPr>
              <a:t>services;</a:t>
            </a:r>
          </a:p>
          <a:p>
            <a:pPr>
              <a:spcBef>
                <a:spcPts val="1200"/>
              </a:spcBef>
              <a:buNone/>
            </a:pPr>
            <a:r>
              <a:rPr lang="en-GB" sz="2400" dirty="0" smtClean="0">
                <a:latin typeface="Times New Roman" pitchFamily="18" charset="0"/>
                <a:cs typeface="Times New Roman" pitchFamily="18" charset="0"/>
              </a:rPr>
              <a:t>-Hospitalizations </a:t>
            </a:r>
            <a:r>
              <a:rPr lang="en-GB" sz="2400" dirty="0" smtClean="0">
                <a:latin typeface="Times New Roman" pitchFamily="18" charset="0"/>
                <a:cs typeface="Times New Roman" pitchFamily="18" charset="0"/>
              </a:rPr>
              <a:t>that could be </a:t>
            </a:r>
            <a:r>
              <a:rPr lang="en-GB" sz="2400" dirty="0" smtClean="0">
                <a:latin typeface="Times New Roman" pitchFamily="18" charset="0"/>
                <a:cs typeface="Times New Roman" pitchFamily="18" charset="0"/>
              </a:rPr>
              <a:t>prevented;</a:t>
            </a:r>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3536"/>
            <a:ext cx="8839200" cy="1143000"/>
          </a:xfrm>
        </p:spPr>
        <p:txBody>
          <a:bodyPr>
            <a:noAutofit/>
          </a:bodyPr>
          <a:lstStyle/>
          <a:p>
            <a:pPr algn="l"/>
            <a:r>
              <a:rPr lang="en-GB" sz="3600" dirty="0" smtClean="0">
                <a:latin typeface="Times New Roman" pitchFamily="18" charset="0"/>
                <a:cs typeface="Times New Roman" pitchFamily="18" charset="0"/>
              </a:rPr>
              <a:t>The </a:t>
            </a:r>
            <a:r>
              <a:rPr lang="en-GB" sz="3600" dirty="0" err="1" smtClean="0">
                <a:latin typeface="Times New Roman" pitchFamily="18" charset="0"/>
                <a:cs typeface="Times New Roman" pitchFamily="18" charset="0"/>
              </a:rPr>
              <a:t>behavior</a:t>
            </a:r>
            <a:r>
              <a:rPr lang="en-GB" sz="3600" dirty="0" smtClean="0">
                <a:latin typeface="Times New Roman" pitchFamily="18" charset="0"/>
                <a:cs typeface="Times New Roman" pitchFamily="18" charset="0"/>
              </a:rPr>
              <a:t> of the individual as a determinant of health</a:t>
            </a:r>
            <a:endParaRPr lang="en-GB"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nchor="ctr">
            <a:normAutofit/>
          </a:bodyPr>
          <a:lstStyle/>
          <a:p>
            <a:pPr>
              <a:buNone/>
            </a:pPr>
            <a:r>
              <a:rPr lang="en-GB" sz="2600" dirty="0" smtClean="0">
                <a:latin typeface="Times New Roman" pitchFamily="18" charset="0"/>
                <a:cs typeface="Times New Roman" pitchFamily="18" charset="0"/>
              </a:rPr>
              <a:t>Personal conduct (</a:t>
            </a:r>
            <a:r>
              <a:rPr lang="en-GB" sz="2600" dirty="0" smtClean="0">
                <a:latin typeface="Times New Roman" pitchFamily="18" charset="0"/>
                <a:cs typeface="Times New Roman" pitchFamily="18" charset="0"/>
              </a:rPr>
              <a:t>lifestyle decisions) has a substantial impact on an individual's health status</a:t>
            </a:r>
            <a:r>
              <a:rPr lang="en-GB" sz="2600" dirty="0" smtClean="0">
                <a:latin typeface="Times New Roman" pitchFamily="18" charset="0"/>
                <a:cs typeface="Times New Roman" pitchFamily="18" charset="0"/>
              </a:rPr>
              <a:t>:-</a:t>
            </a:r>
          </a:p>
          <a:p>
            <a:pPr>
              <a:buNone/>
            </a:pPr>
            <a:r>
              <a:rPr lang="en-GB" sz="2600" dirty="0" smtClean="0">
                <a:latin typeface="Times New Roman" pitchFamily="18" charset="0"/>
                <a:cs typeface="Times New Roman" pitchFamily="18" charset="0"/>
              </a:rPr>
              <a:t>- Dietary </a:t>
            </a:r>
            <a:r>
              <a:rPr lang="en-GB" sz="2600" dirty="0" smtClean="0">
                <a:latin typeface="Times New Roman" pitchFamily="18" charset="0"/>
                <a:cs typeface="Times New Roman" pitchFamily="18" charset="0"/>
              </a:rPr>
              <a:t>habits</a:t>
            </a:r>
          </a:p>
          <a:p>
            <a:pPr>
              <a:spcBef>
                <a:spcPts val="600"/>
              </a:spcBef>
              <a:buNone/>
            </a:pPr>
            <a:r>
              <a:rPr lang="en-GB" sz="2600" dirty="0" smtClean="0">
                <a:latin typeface="Times New Roman" pitchFamily="18" charset="0"/>
                <a:cs typeface="Times New Roman" pitchFamily="18" charset="0"/>
              </a:rPr>
              <a:t>- Physical activity level</a:t>
            </a:r>
          </a:p>
          <a:p>
            <a:pPr>
              <a:spcBef>
                <a:spcPts val="600"/>
              </a:spcBef>
              <a:buNone/>
            </a:pPr>
            <a:r>
              <a:rPr lang="en-GB" sz="2600" dirty="0" smtClean="0">
                <a:latin typeface="Times New Roman" pitchFamily="18" charset="0"/>
                <a:cs typeface="Times New Roman" pitchFamily="18" charset="0"/>
              </a:rPr>
              <a:t>- Consumption of alcohol, tobacco, and other substances</a:t>
            </a:r>
          </a:p>
          <a:p>
            <a:pPr>
              <a:spcBef>
                <a:spcPts val="600"/>
              </a:spcBef>
              <a:buNone/>
            </a:pPr>
            <a:r>
              <a:rPr lang="en-GB" sz="2600" dirty="0" smtClean="0">
                <a:latin typeface="Times New Roman" pitchFamily="18" charset="0"/>
                <a:cs typeface="Times New Roman" pitchFamily="18" charset="0"/>
              </a:rPr>
              <a:t>- Hygiene practices</a:t>
            </a:r>
          </a:p>
          <a:p>
            <a:pPr>
              <a:spcBef>
                <a:spcPts val="600"/>
              </a:spcBef>
              <a:buNone/>
            </a:pPr>
            <a:r>
              <a:rPr lang="en-GB" sz="2600" dirty="0" smtClean="0">
                <a:latin typeface="Times New Roman" pitchFamily="18" charset="0"/>
                <a:cs typeface="Times New Roman" pitchFamily="18" charset="0"/>
              </a:rPr>
              <a:t>- Sexual </a:t>
            </a:r>
            <a:r>
              <a:rPr lang="en-GB" sz="2600" dirty="0" err="1" smtClean="0">
                <a:latin typeface="Times New Roman" pitchFamily="18" charset="0"/>
                <a:cs typeface="Times New Roman" pitchFamily="18" charset="0"/>
              </a:rPr>
              <a:t>behavior</a:t>
            </a:r>
            <a:endParaRPr lang="en-GB" sz="2600" dirty="0" smtClean="0">
              <a:latin typeface="Times New Roman" pitchFamily="18" charset="0"/>
              <a:cs typeface="Times New Roman" pitchFamily="18" charset="0"/>
            </a:endParaRPr>
          </a:p>
          <a:p>
            <a:pPr>
              <a:spcBef>
                <a:spcPts val="600"/>
              </a:spcBef>
              <a:buNone/>
            </a:pPr>
            <a:r>
              <a:rPr lang="en-GB" sz="2600" dirty="0" smtClean="0">
                <a:latin typeface="Times New Roman" pitchFamily="18" charset="0"/>
                <a:cs typeface="Times New Roman" pitchFamily="18" charset="0"/>
              </a:rPr>
              <a:t>- Insufficient management of chronic stress</a:t>
            </a:r>
          </a:p>
          <a:p>
            <a:pPr>
              <a:spcBef>
                <a:spcPts val="600"/>
              </a:spcBef>
              <a:buNone/>
            </a:pPr>
            <a:r>
              <a:rPr lang="en-GB" sz="2600" dirty="0" smtClean="0">
                <a:latin typeface="Times New Roman" pitchFamily="18" charset="0"/>
                <a:cs typeface="Times New Roman" pitchFamily="18" charset="0"/>
              </a:rPr>
              <a:t>- Application of sunscreen</a:t>
            </a:r>
          </a:p>
          <a:p>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9144000" cy="1143000"/>
          </a:xfrm>
        </p:spPr>
        <p:txBody>
          <a:bodyPr>
            <a:normAutofit/>
          </a:bodyPr>
          <a:lstStyle/>
          <a:p>
            <a:pPr algn="l"/>
            <a:r>
              <a:rPr lang="en-GB" sz="2800" dirty="0" err="1" smtClean="0">
                <a:solidFill>
                  <a:srgbClr val="002060"/>
                </a:solidFill>
              </a:rPr>
              <a:t>Biopsychosocial</a:t>
            </a:r>
            <a:r>
              <a:rPr lang="en-GB" sz="2800" dirty="0" smtClean="0">
                <a:solidFill>
                  <a:srgbClr val="002060"/>
                </a:solidFill>
              </a:rPr>
              <a:t> approach to health and disease</a:t>
            </a:r>
            <a:endParaRPr lang="en-GB" sz="2800" dirty="0">
              <a:solidFill>
                <a:srgbClr val="002060"/>
              </a:solidFill>
            </a:endParaRPr>
          </a:p>
        </p:txBody>
      </p:sp>
      <p:sp>
        <p:nvSpPr>
          <p:cNvPr id="3" name="Content Placeholder 2"/>
          <p:cNvSpPr>
            <a:spLocks noGrp="1"/>
          </p:cNvSpPr>
          <p:nvPr>
            <p:ph idx="1"/>
          </p:nvPr>
        </p:nvSpPr>
        <p:spPr>
          <a:xfrm>
            <a:off x="533400" y="1600200"/>
            <a:ext cx="8229600" cy="4526280"/>
          </a:xfrm>
        </p:spPr>
        <p:txBody>
          <a:bodyPr anchor="ctr">
            <a:normAutofit/>
          </a:bodyPr>
          <a:lstStyle/>
          <a:p>
            <a:pPr>
              <a:buNone/>
            </a:pPr>
            <a:r>
              <a:rPr lang="en-GB" sz="2600" dirty="0" smtClean="0"/>
              <a:t>The </a:t>
            </a:r>
            <a:r>
              <a:rPr lang="en-GB" sz="2600" dirty="0" err="1" smtClean="0"/>
              <a:t>biopsychosocial</a:t>
            </a:r>
            <a:r>
              <a:rPr lang="en-GB" sz="2600" dirty="0" smtClean="0"/>
              <a:t> model's </a:t>
            </a:r>
            <a:r>
              <a:rPr lang="en-GB" sz="2600" dirty="0" smtClean="0"/>
              <a:t>development</a:t>
            </a:r>
            <a:r>
              <a:rPr lang="sr-Latn-RS" sz="2600" dirty="0" smtClean="0"/>
              <a:t> </a:t>
            </a:r>
            <a:r>
              <a:rPr lang="en-GB" sz="2600" dirty="0" smtClean="0"/>
              <a:t>was </a:t>
            </a:r>
            <a:r>
              <a:rPr lang="en-GB" sz="2600" dirty="0" smtClean="0"/>
              <a:t>influenced by several key factors. Primarily, it recognized the crucial interplay between biological, psychological, and social elements and their combined effect on human well-being.</a:t>
            </a:r>
            <a:endParaRPr lang="en-GB" sz="2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3536"/>
            <a:ext cx="8991600" cy="1143000"/>
          </a:xfrm>
        </p:spPr>
        <p:txBody>
          <a:bodyPr>
            <a:normAutofit/>
          </a:bodyPr>
          <a:lstStyle/>
          <a:p>
            <a:pPr algn="l"/>
            <a:r>
              <a:rPr lang="en-GB" sz="3600" dirty="0" smtClean="0">
                <a:latin typeface="Times New Roman" pitchFamily="18" charset="0"/>
                <a:cs typeface="Times New Roman" pitchFamily="18" charset="0"/>
              </a:rPr>
              <a:t>  Social </a:t>
            </a:r>
            <a:r>
              <a:rPr lang="en-GB" sz="3600" dirty="0" smtClean="0">
                <a:latin typeface="Times New Roman" pitchFamily="18" charset="0"/>
                <a:cs typeface="Times New Roman" pitchFamily="18" charset="0"/>
              </a:rPr>
              <a:t>factors as determinants of health</a:t>
            </a:r>
            <a:endParaRPr lang="en-GB"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46236"/>
            <a:ext cx="8229600" cy="4983163"/>
          </a:xfrm>
        </p:spPr>
        <p:txBody>
          <a:bodyPr anchor="ctr">
            <a:normAutofit/>
          </a:bodyPr>
          <a:lstStyle/>
          <a:p>
            <a:r>
              <a:rPr lang="en-GB" sz="2400" dirty="0" smtClean="0">
                <a:latin typeface="Times New Roman" pitchFamily="18" charset="0"/>
                <a:cs typeface="Times New Roman" pitchFamily="18" charset="0"/>
              </a:rPr>
              <a:t>Social determinants of health encompass various social, personal, and economic factors</a:t>
            </a:r>
            <a:r>
              <a:rPr lang="en-GB" sz="2400" dirty="0" smtClean="0">
                <a:latin typeface="Times New Roman" pitchFamily="18" charset="0"/>
                <a:cs typeface="Times New Roman" pitchFamily="18" charset="0"/>
              </a:rPr>
              <a:t>.</a:t>
            </a:r>
          </a:p>
          <a:p>
            <a:r>
              <a:rPr lang="en-GB"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These factors, also referred to as social/physical determinants of health, they have a significant impact on a wide spectrum of health outcomes, functional abilities, and overall quality of life.</a:t>
            </a:r>
            <a:endParaRPr lang="en-GB" sz="2400"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524000"/>
            <a:ext cx="8229600" cy="4526280"/>
          </a:xfrm>
        </p:spPr>
        <p:txBody>
          <a:bodyPr>
            <a:noAutofit/>
          </a:bodyPr>
          <a:lstStyle/>
          <a:p>
            <a:pPr>
              <a:spcBef>
                <a:spcPts val="600"/>
              </a:spcBef>
            </a:pPr>
            <a:r>
              <a:rPr lang="en-GB" sz="2400" dirty="0" smtClean="0">
                <a:latin typeface="Times New Roman" pitchFamily="18" charset="0"/>
                <a:cs typeface="Times New Roman" pitchFamily="18" charset="0"/>
              </a:rPr>
              <a:t>Social determinants of health </a:t>
            </a:r>
            <a:r>
              <a:rPr lang="en-GB" sz="2400" dirty="0" smtClean="0">
                <a:latin typeface="Times New Roman" pitchFamily="18" charset="0"/>
                <a:cs typeface="Times New Roman" pitchFamily="18" charset="0"/>
              </a:rPr>
              <a:t>are encompass </a:t>
            </a:r>
            <a:r>
              <a:rPr lang="en-GB" sz="2400" dirty="0" smtClean="0">
                <a:latin typeface="Times New Roman" pitchFamily="18" charset="0"/>
                <a:cs typeface="Times New Roman" pitchFamily="18" charset="0"/>
              </a:rPr>
              <a:t>non-medical factors that significantly influence health outcomes. </a:t>
            </a:r>
            <a:endParaRPr lang="en-GB" sz="2400" dirty="0" smtClean="0">
              <a:latin typeface="Times New Roman" pitchFamily="18" charset="0"/>
              <a:cs typeface="Times New Roman" pitchFamily="18" charset="0"/>
            </a:endParaRPr>
          </a:p>
          <a:p>
            <a:pPr>
              <a:spcBef>
                <a:spcPts val="600"/>
              </a:spcBef>
            </a:pPr>
            <a:r>
              <a:rPr lang="en-GB" sz="2400" dirty="0" smtClean="0">
                <a:latin typeface="Times New Roman" pitchFamily="18" charset="0"/>
                <a:cs typeface="Times New Roman" pitchFamily="18" charset="0"/>
              </a:rPr>
              <a:t>They </a:t>
            </a:r>
            <a:r>
              <a:rPr lang="en-GB" sz="2400" dirty="0" smtClean="0">
                <a:latin typeface="Times New Roman" pitchFamily="18" charset="0"/>
                <a:cs typeface="Times New Roman" pitchFamily="18" charset="0"/>
              </a:rPr>
              <a:t>include the circumstances in which individuals are born, </a:t>
            </a:r>
            <a:r>
              <a:rPr lang="en-GB" sz="2400" dirty="0" err="1" smtClean="0">
                <a:latin typeface="Times New Roman" pitchFamily="18" charset="0"/>
                <a:cs typeface="Times New Roman" pitchFamily="18" charset="0"/>
              </a:rPr>
              <a:t>riced</a:t>
            </a:r>
            <a:r>
              <a:rPr lang="en-GB" sz="2400" dirty="0" smtClean="0">
                <a:latin typeface="Times New Roman" pitchFamily="18" charset="0"/>
                <a:cs typeface="Times New Roman" pitchFamily="18" charset="0"/>
              </a:rPr>
              <a:t>, work, reside, and aged, as well as the broader forces and systems that shape daily life conditions. </a:t>
            </a:r>
            <a:endParaRPr lang="en-GB" sz="2400" dirty="0" smtClean="0">
              <a:latin typeface="Times New Roman" pitchFamily="18" charset="0"/>
              <a:cs typeface="Times New Roman" pitchFamily="18" charset="0"/>
            </a:endParaRPr>
          </a:p>
          <a:p>
            <a:pPr>
              <a:spcBef>
                <a:spcPts val="600"/>
              </a:spcBef>
            </a:pPr>
            <a:r>
              <a:rPr lang="en-GB" sz="2400" dirty="0" smtClean="0">
                <a:latin typeface="Times New Roman" pitchFamily="18" charset="0"/>
                <a:cs typeface="Times New Roman" pitchFamily="18" charset="0"/>
              </a:rPr>
              <a:t>These </a:t>
            </a:r>
            <a:r>
              <a:rPr lang="en-GB" sz="2400" dirty="0" smtClean="0">
                <a:latin typeface="Times New Roman" pitchFamily="18" charset="0"/>
                <a:cs typeface="Times New Roman" pitchFamily="18" charset="0"/>
              </a:rPr>
              <a:t>forces and systems encompass economic policies and frameworks, developmental agendas, societal norms, social policies, and political systems. Social determinants of health play a big role in health inequalities, which are avoidable and unjust variations in health status within and between countries. </a:t>
            </a:r>
            <a:endParaRPr lang="en-GB" sz="2400" dirty="0" smtClean="0">
              <a:latin typeface="Times New Roman" pitchFamily="18" charset="0"/>
              <a:cs typeface="Times New Roman" pitchFamily="18" charset="0"/>
            </a:endParaRPr>
          </a:p>
          <a:p>
            <a:pPr>
              <a:spcBef>
                <a:spcPts val="600"/>
              </a:spcBef>
            </a:pPr>
            <a:r>
              <a:rPr lang="en-GB" sz="2400" dirty="0" smtClean="0">
                <a:latin typeface="Times New Roman" pitchFamily="18" charset="0"/>
                <a:cs typeface="Times New Roman" pitchFamily="18" charset="0"/>
              </a:rPr>
              <a:t>Across </a:t>
            </a:r>
            <a:r>
              <a:rPr lang="en-GB" sz="2400" dirty="0" smtClean="0">
                <a:latin typeface="Times New Roman" pitchFamily="18" charset="0"/>
                <a:cs typeface="Times New Roman" pitchFamily="18" charset="0"/>
              </a:rPr>
              <a:t>nations of varying income levels, a social gradient is observed, indicating that lower socioeconomic status is associated with poorer health outcomes.</a:t>
            </a:r>
            <a:endParaRPr lang="en-GB" sz="2400"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524000"/>
            <a:ext cx="8229600" cy="4526280"/>
          </a:xfrm>
        </p:spPr>
        <p:txBody>
          <a:bodyPr>
            <a:noAutofit/>
          </a:bodyPr>
          <a:lstStyle/>
          <a:p>
            <a:r>
              <a:rPr lang="en-GB" sz="2400" dirty="0" smtClean="0">
                <a:latin typeface="Times New Roman" pitchFamily="18" charset="0"/>
                <a:cs typeface="Times New Roman" pitchFamily="18" charset="0"/>
              </a:rPr>
              <a:t>In the past two decades, there has been significant progress in understanding the factors that influence disease. It has been discovered that social and psychological conditions can directly affect morbidity and mortality through physiological processes and indirectly through </a:t>
            </a:r>
            <a:r>
              <a:rPr lang="en-GB" sz="2400" dirty="0" err="1" smtClean="0">
                <a:latin typeface="Times New Roman" pitchFamily="18" charset="0"/>
                <a:cs typeface="Times New Roman" pitchFamily="18" charset="0"/>
              </a:rPr>
              <a:t>behavioral</a:t>
            </a:r>
            <a:r>
              <a:rPr lang="en-GB" sz="2400" dirty="0" smtClean="0">
                <a:latin typeface="Times New Roman" pitchFamily="18" charset="0"/>
                <a:cs typeface="Times New Roman" pitchFamily="18" charset="0"/>
              </a:rPr>
              <a:t> pathways</a:t>
            </a:r>
            <a:r>
              <a:rPr lang="en-GB" sz="2400" dirty="0" smtClean="0">
                <a:latin typeface="Times New Roman" pitchFamily="18" charset="0"/>
                <a:cs typeface="Times New Roman" pitchFamily="18" charset="0"/>
              </a:rPr>
              <a:t>.</a:t>
            </a:r>
          </a:p>
          <a:p>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Previously</a:t>
            </a:r>
            <a:r>
              <a:rPr lang="en-GB" sz="2400" dirty="0" smtClean="0">
                <a:latin typeface="Times New Roman" pitchFamily="18" charset="0"/>
                <a:cs typeface="Times New Roman" pitchFamily="18" charset="0"/>
              </a:rPr>
              <a:t>, some diseases were thought to be solely caused by psychological factors with little biological basis, while others were considered purely physical. However, it is now recognized that this distinction is often inaccurate. </a:t>
            </a:r>
            <a:endParaRPr lang="en-GB" sz="2400" dirty="0" smtClean="0">
              <a:latin typeface="Times New Roman" pitchFamily="18" charset="0"/>
              <a:cs typeface="Times New Roman" pitchFamily="18" charset="0"/>
            </a:endParaRPr>
          </a:p>
          <a:p>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Most </a:t>
            </a:r>
            <a:r>
              <a:rPr lang="en-GB" sz="2400" dirty="0" smtClean="0">
                <a:latin typeface="Times New Roman" pitchFamily="18" charset="0"/>
                <a:cs typeface="Times New Roman" pitchFamily="18" charset="0"/>
              </a:rPr>
              <a:t>psychosomatic diseases involve a combination of genetic and lifestyle factors, and all health and disease states are influenced to some extent by psychosocial conditions.</a:t>
            </a:r>
            <a:endParaRPr lang="en-GB" sz="24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646236"/>
            <a:ext cx="8229600" cy="4983163"/>
          </a:xfrm>
        </p:spPr>
        <p:txBody>
          <a:bodyPr anchor="ctr">
            <a:noAutofit/>
          </a:bodyPr>
          <a:lstStyle/>
          <a:p>
            <a:r>
              <a:rPr lang="en-GB" sz="2400" dirty="0" smtClean="0">
                <a:latin typeface="Times New Roman" pitchFamily="18" charset="0"/>
                <a:cs typeface="Times New Roman" pitchFamily="18" charset="0"/>
              </a:rPr>
              <a:t>Similarly, certain </a:t>
            </a:r>
            <a:r>
              <a:rPr lang="en-GB" sz="2400" dirty="0" err="1" smtClean="0">
                <a:latin typeface="Times New Roman" pitchFamily="18" charset="0"/>
                <a:cs typeface="Times New Roman" pitchFamily="18" charset="0"/>
              </a:rPr>
              <a:t>behaviors</a:t>
            </a:r>
            <a:r>
              <a:rPr lang="en-GB" sz="2400" dirty="0" smtClean="0">
                <a:latin typeface="Times New Roman" pitchFamily="18" charset="0"/>
                <a:cs typeface="Times New Roman" pitchFamily="18" charset="0"/>
              </a:rPr>
              <a:t> have consistently been linked to an elevated risk of particular illnesses and associated conditions. For instance, tobacco use, alcohol consumption, insufficient physical activity, certain sexual practices, and a diet high in fat or low in </a:t>
            </a:r>
            <a:r>
              <a:rPr lang="en-GB" sz="2400" dirty="0" err="1" smtClean="0">
                <a:latin typeface="Times New Roman" pitchFamily="18" charset="0"/>
                <a:cs typeface="Times New Roman" pitchFamily="18" charset="0"/>
              </a:rPr>
              <a:t>fiber</a:t>
            </a:r>
            <a:r>
              <a:rPr lang="en-GB" sz="2400" dirty="0" smtClean="0">
                <a:latin typeface="Times New Roman" pitchFamily="18" charset="0"/>
                <a:cs typeface="Times New Roman" pitchFamily="18" charset="0"/>
              </a:rPr>
              <a:t> are widely recognized as detrimental to health. However, the relationship between socioeconomic status and health, as well as the impact of social networks, current or anticipated employment status, and personal beliefs, are still less well understood.</a:t>
            </a:r>
            <a:endParaRPr lang="en-GB" sz="2400"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524000"/>
            <a:ext cx="8229600" cy="5181599"/>
          </a:xfrm>
        </p:spPr>
        <p:txBody>
          <a:bodyPr anchor="ctr">
            <a:noAutofit/>
          </a:bodyPr>
          <a:lstStyle/>
          <a:p>
            <a:r>
              <a:rPr lang="en-GB" sz="2400" dirty="0" smtClean="0">
                <a:latin typeface="Times New Roman" pitchFamily="18" charset="0"/>
                <a:cs typeface="Times New Roman" pitchFamily="18" charset="0"/>
              </a:rPr>
              <a:t>It is important to note that clinical care accounts for only a small percentage of the factors that influence health outcomes in a population. </a:t>
            </a:r>
            <a:endParaRPr lang="en-GB" sz="2400" dirty="0" smtClean="0">
              <a:latin typeface="Times New Roman" pitchFamily="18" charset="0"/>
              <a:cs typeface="Times New Roman" pitchFamily="18" charset="0"/>
            </a:endParaRPr>
          </a:p>
          <a:p>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Approximately </a:t>
            </a:r>
            <a:r>
              <a:rPr lang="en-GB" sz="2400" dirty="0" smtClean="0">
                <a:latin typeface="Times New Roman" pitchFamily="18" charset="0"/>
                <a:cs typeface="Times New Roman" pitchFamily="18" charset="0"/>
              </a:rPr>
              <a:t>80-90% of health outcomes are determined by health-related </a:t>
            </a:r>
            <a:r>
              <a:rPr lang="en-GB" sz="2400" dirty="0" err="1" smtClean="0">
                <a:latin typeface="Times New Roman" pitchFamily="18" charset="0"/>
                <a:cs typeface="Times New Roman" pitchFamily="18" charset="0"/>
              </a:rPr>
              <a:t>behaviors</a:t>
            </a:r>
            <a:r>
              <a:rPr lang="en-GB" sz="2400" dirty="0" smtClean="0">
                <a:latin typeface="Times New Roman" pitchFamily="18" charset="0"/>
                <a:cs typeface="Times New Roman" pitchFamily="18" charset="0"/>
              </a:rPr>
              <a:t>, socioeconomic factors, and physical environment </a:t>
            </a:r>
            <a:r>
              <a:rPr lang="en-GB" sz="2400" dirty="0" smtClean="0">
                <a:latin typeface="Times New Roman" pitchFamily="18" charset="0"/>
                <a:cs typeface="Times New Roman" pitchFamily="18" charset="0"/>
              </a:rPr>
              <a:t>factors. </a:t>
            </a:r>
          </a:p>
          <a:p>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Biological </a:t>
            </a:r>
            <a:r>
              <a:rPr lang="en-GB" sz="2400" dirty="0" smtClean="0">
                <a:latin typeface="Times New Roman" pitchFamily="18" charset="0"/>
                <a:cs typeface="Times New Roman" pitchFamily="18" charset="0"/>
              </a:rPr>
              <a:t>determinants are significant at the individual level, social determinants of health play a pivotal role at the population level.</a:t>
            </a:r>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chor="ctr">
            <a:normAutofit/>
          </a:bodyPr>
          <a:lstStyle/>
          <a:p>
            <a:r>
              <a:rPr lang="en-GB" sz="2400" dirty="0" smtClean="0">
                <a:latin typeface="Times New Roman" pitchFamily="18" charset="0"/>
                <a:cs typeface="Times New Roman" pitchFamily="18" charset="0"/>
              </a:rPr>
              <a:t>Humans are inherently social creatures, implying that the social aspect is essential to their nature and functioning</a:t>
            </a:r>
            <a:r>
              <a:rPr lang="en-GB" sz="2400" dirty="0" smtClean="0">
                <a:latin typeface="Times New Roman" pitchFamily="18" charset="0"/>
                <a:cs typeface="Times New Roman" pitchFamily="18" charset="0"/>
              </a:rPr>
              <a:t>.</a:t>
            </a:r>
          </a:p>
          <a:p>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This concept is deeply ingrained in the fields of sociology, psychology, and anthropology. Understanding humans as social beings has profound implications for human </a:t>
            </a:r>
            <a:r>
              <a:rPr lang="en-GB" sz="2400" dirty="0" err="1" smtClean="0">
                <a:latin typeface="Times New Roman" pitchFamily="18" charset="0"/>
                <a:cs typeface="Times New Roman" pitchFamily="18" charset="0"/>
              </a:rPr>
              <a:t>behavior</a:t>
            </a:r>
            <a:r>
              <a:rPr lang="en-GB" sz="2400" dirty="0" smtClean="0">
                <a:latin typeface="Times New Roman" pitchFamily="18" charset="0"/>
                <a:cs typeface="Times New Roman" pitchFamily="18" charset="0"/>
              </a:rPr>
              <a:t>, development, identity, culture, and even medicine.</a:t>
            </a:r>
            <a:endParaRPr lang="en-GB" sz="2400"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chor="ctr">
            <a:normAutofit/>
          </a:bodyPr>
          <a:lstStyle/>
          <a:p>
            <a:pPr algn="ctr">
              <a:buNone/>
            </a:pPr>
            <a:r>
              <a:rPr lang="en-GB" sz="3600" dirty="0" smtClean="0">
                <a:latin typeface="Times New Roman" pitchFamily="18" charset="0"/>
                <a:cs typeface="Times New Roman" pitchFamily="18" charset="0"/>
              </a:rPr>
              <a:t>THANK YOU FOR YOUR ATTENTION!</a:t>
            </a:r>
            <a:endParaRPr lang="en-GB" sz="36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838200"/>
            <a:ext cx="8229600" cy="5867400"/>
          </a:xfrm>
        </p:spPr>
        <p:txBody>
          <a:bodyPr anchor="ctr">
            <a:normAutofit/>
          </a:bodyPr>
          <a:lstStyle/>
          <a:p>
            <a:pPr>
              <a:buNone/>
            </a:pPr>
            <a:r>
              <a:rPr lang="sr-Latn-RS" sz="2400" dirty="0" smtClean="0"/>
              <a:t>   </a:t>
            </a:r>
            <a:r>
              <a:rPr lang="en-GB" sz="2400" dirty="0" smtClean="0"/>
              <a:t>The </a:t>
            </a:r>
            <a:r>
              <a:rPr lang="en-GB" sz="2400" dirty="0" err="1" smtClean="0"/>
              <a:t>biopsychosocial</a:t>
            </a:r>
            <a:r>
              <a:rPr lang="en-GB" sz="2400" dirty="0" smtClean="0"/>
              <a:t> model is an approach to health that considers biological, psychological, and social factors to be equally important in the prevention, treatment, and study of diseases and health. </a:t>
            </a:r>
            <a:endParaRPr lang="sr-Latn-RS" sz="2400" dirty="0" smtClean="0"/>
          </a:p>
          <a:p>
            <a:pPr>
              <a:buNone/>
            </a:pPr>
            <a:r>
              <a:rPr lang="sr-Latn-RS" sz="2400" dirty="0" smtClean="0"/>
              <a:t>   </a:t>
            </a:r>
            <a:r>
              <a:rPr lang="en-GB" sz="2400" dirty="0" smtClean="0"/>
              <a:t>This </a:t>
            </a:r>
            <a:r>
              <a:rPr lang="en-GB" sz="2400" dirty="0" smtClean="0"/>
              <a:t>approach places the patient at the </a:t>
            </a:r>
            <a:r>
              <a:rPr lang="en-GB" sz="2400" dirty="0" err="1" smtClean="0"/>
              <a:t>center</a:t>
            </a:r>
            <a:r>
              <a:rPr lang="en-GB" sz="2400" dirty="0" smtClean="0"/>
              <a:t> of interest, focusing on the physical and mental well-being of the individual. </a:t>
            </a:r>
            <a:endParaRPr lang="sr-Latn-RS" sz="2400" dirty="0" smtClean="0"/>
          </a:p>
          <a:p>
            <a:pPr>
              <a:buNone/>
            </a:pPr>
            <a:endParaRPr lang="sr-Latn-RS" sz="2400" dirty="0" smtClean="0"/>
          </a:p>
          <a:p>
            <a:pPr>
              <a:buNone/>
            </a:pPr>
            <a:r>
              <a:rPr lang="sr-Latn-RS" sz="2400" dirty="0" smtClean="0"/>
              <a:t>    </a:t>
            </a:r>
            <a:r>
              <a:rPr lang="en-GB" sz="2400" dirty="0" smtClean="0"/>
              <a:t>It </a:t>
            </a:r>
            <a:r>
              <a:rPr lang="en-GB" sz="2400" dirty="0" smtClean="0"/>
              <a:t>involves the collaboration of various experts from different fields, such as psychology, sociology, anthropology, and others, to provide comprehensive and effective health treatment.</a:t>
            </a:r>
            <a:endParaRPr lang="en-GB"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447800"/>
            <a:ext cx="8229600" cy="5257800"/>
          </a:xfrm>
        </p:spPr>
        <p:txBody>
          <a:bodyPr anchor="ctr">
            <a:normAutofit fontScale="77500" lnSpcReduction="20000"/>
          </a:bodyPr>
          <a:lstStyle/>
          <a:p>
            <a:pPr>
              <a:buNone/>
            </a:pPr>
            <a:r>
              <a:rPr lang="sr-Latn-RS" dirty="0" smtClean="0"/>
              <a:t>    </a:t>
            </a:r>
            <a:r>
              <a:rPr lang="en-GB" dirty="0" smtClean="0"/>
              <a:t>The </a:t>
            </a:r>
            <a:r>
              <a:rPr lang="en-GB" dirty="0" err="1" smtClean="0"/>
              <a:t>biopsychosocial</a:t>
            </a:r>
            <a:r>
              <a:rPr lang="en-GB" dirty="0" smtClean="0"/>
              <a:t> model is a holistic approach to understanding an individual's physical and mental health. It takes into account three main aspects:</a:t>
            </a:r>
            <a:br>
              <a:rPr lang="en-GB" dirty="0" smtClean="0"/>
            </a:br>
            <a:endParaRPr lang="en-GB" dirty="0" smtClean="0"/>
          </a:p>
          <a:p>
            <a:pPr>
              <a:buNone/>
            </a:pPr>
            <a:r>
              <a:rPr lang="en-GB" dirty="0" smtClean="0"/>
              <a:t>1. </a:t>
            </a:r>
            <a:r>
              <a:rPr lang="en-GB" dirty="0" smtClean="0"/>
              <a:t>Biological factors</a:t>
            </a:r>
            <a:r>
              <a:rPr lang="sr-Latn-RS" dirty="0" smtClean="0"/>
              <a:t>.</a:t>
            </a:r>
            <a:r>
              <a:rPr lang="en-GB" dirty="0" smtClean="0"/>
              <a:t> </a:t>
            </a:r>
            <a:r>
              <a:rPr lang="en-GB" dirty="0" smtClean="0"/>
              <a:t>These include genetics, disease pathology, and other physiological factors.</a:t>
            </a:r>
          </a:p>
          <a:p>
            <a:pPr>
              <a:buNone/>
            </a:pPr>
            <a:r>
              <a:rPr lang="en-GB" dirty="0" smtClean="0"/>
              <a:t>2. </a:t>
            </a:r>
            <a:r>
              <a:rPr lang="en-GB" dirty="0" smtClean="0"/>
              <a:t>Psychological factors</a:t>
            </a:r>
            <a:r>
              <a:rPr lang="sr-Latn-RS" dirty="0" smtClean="0"/>
              <a:t>. </a:t>
            </a:r>
            <a:r>
              <a:rPr lang="en-GB" dirty="0" smtClean="0"/>
              <a:t>These </a:t>
            </a:r>
            <a:r>
              <a:rPr lang="en-GB" dirty="0" smtClean="0"/>
              <a:t>include thoughts, emotions, and </a:t>
            </a:r>
            <a:r>
              <a:rPr lang="en-GB" dirty="0" err="1" smtClean="0"/>
              <a:t>behaviors</a:t>
            </a:r>
            <a:r>
              <a:rPr lang="en-GB" dirty="0" smtClean="0"/>
              <a:t>.</a:t>
            </a:r>
          </a:p>
          <a:p>
            <a:pPr>
              <a:buNone/>
            </a:pPr>
            <a:r>
              <a:rPr lang="en-GB" dirty="0" smtClean="0"/>
              <a:t>3. </a:t>
            </a:r>
            <a:r>
              <a:rPr lang="en-GB" dirty="0" smtClean="0"/>
              <a:t>Social factors</a:t>
            </a:r>
            <a:r>
              <a:rPr lang="sr-Latn-RS" dirty="0" smtClean="0"/>
              <a:t>.</a:t>
            </a:r>
            <a:r>
              <a:rPr lang="en-GB" dirty="0" smtClean="0"/>
              <a:t>These </a:t>
            </a:r>
            <a:r>
              <a:rPr lang="en-GB" dirty="0" smtClean="0"/>
              <a:t>include socioeconomic components, social support, and culture.</a:t>
            </a:r>
          </a:p>
          <a:p>
            <a:pPr>
              <a:buNone/>
            </a:pPr>
            <a:r>
              <a:rPr lang="en-GB" dirty="0" smtClean="0"/>
              <a:t/>
            </a:r>
            <a:br>
              <a:rPr lang="en-GB" dirty="0" smtClean="0"/>
            </a:br>
            <a:endParaRPr lang="en-GB" dirty="0" smtClean="0"/>
          </a:p>
          <a:p>
            <a:pPr>
              <a:buNone/>
            </a:pPr>
            <a:r>
              <a:rPr lang="en-GB" dirty="0" smtClean="0"/>
              <a:t>By considering all of these factors, we can gain a more comprehensive understanding of an individual's health and well-being.</a:t>
            </a:r>
          </a:p>
          <a:p>
            <a:pPr>
              <a:buNone/>
            </a:pP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143000"/>
          </a:xfrm>
        </p:spPr>
        <p:txBody>
          <a:bodyPr anchor="ctr">
            <a:noAutofit/>
          </a:bodyPr>
          <a:lstStyle/>
          <a:p>
            <a:pPr algn="l"/>
            <a:r>
              <a:rPr lang="en-GB" sz="4000" dirty="0" smtClean="0"/>
              <a:t>How do each of these components inform the model as a whole?</a:t>
            </a:r>
            <a:r>
              <a:rPr lang="en-GB" sz="2800" dirty="0" smtClean="0"/>
              <a:t/>
            </a:r>
            <a:br>
              <a:rPr lang="en-GB" sz="2800" dirty="0" smtClean="0"/>
            </a:br>
            <a:endParaRPr lang="en-GB" sz="2800" dirty="0"/>
          </a:p>
        </p:txBody>
      </p:sp>
      <p:sp>
        <p:nvSpPr>
          <p:cNvPr id="3" name="Content Placeholder 2"/>
          <p:cNvSpPr>
            <a:spLocks noGrp="1"/>
          </p:cNvSpPr>
          <p:nvPr>
            <p:ph idx="1"/>
          </p:nvPr>
        </p:nvSpPr>
        <p:spPr/>
        <p:txBody>
          <a:bodyPr anchor="ctr">
            <a:normAutofit/>
          </a:bodyPr>
          <a:lstStyle/>
          <a:p>
            <a:pPr>
              <a:buNone/>
            </a:pPr>
            <a:r>
              <a:rPr lang="sr-Latn-RS" sz="2600" dirty="0" smtClean="0"/>
              <a:t>   </a:t>
            </a:r>
            <a:r>
              <a:rPr lang="en-GB" sz="2400" dirty="0" smtClean="0">
                <a:latin typeface="Times New Roman" pitchFamily="18" charset="0"/>
                <a:cs typeface="Times New Roman" pitchFamily="18" charset="0"/>
              </a:rPr>
              <a:t>The </a:t>
            </a:r>
            <a:r>
              <a:rPr lang="en-GB" sz="2400" dirty="0" err="1" smtClean="0">
                <a:latin typeface="Times New Roman" pitchFamily="18" charset="0"/>
                <a:cs typeface="Times New Roman" pitchFamily="18" charset="0"/>
              </a:rPr>
              <a:t>biopsychosocial</a:t>
            </a:r>
            <a:r>
              <a:rPr lang="en-GB" sz="2400" dirty="0" smtClean="0">
                <a:latin typeface="Times New Roman" pitchFamily="18" charset="0"/>
                <a:cs typeface="Times New Roman" pitchFamily="18" charset="0"/>
              </a:rPr>
              <a:t> model is a valuable framework in healthcare and mental health systems. Individuals can also benefit from applying its principles in their personal lives. </a:t>
            </a:r>
            <a:endParaRPr lang="sr-Latn-RS" sz="2400" dirty="0" smtClean="0">
              <a:latin typeface="Times New Roman" pitchFamily="18" charset="0"/>
              <a:cs typeface="Times New Roman" pitchFamily="18" charset="0"/>
            </a:endParaRPr>
          </a:p>
          <a:p>
            <a:pPr>
              <a:buNone/>
            </a:pPr>
            <a:r>
              <a:rPr lang="sr-Latn-R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This </a:t>
            </a:r>
            <a:r>
              <a:rPr lang="en-GB" sz="2400" dirty="0" smtClean="0">
                <a:latin typeface="Times New Roman" pitchFamily="18" charset="0"/>
                <a:cs typeface="Times New Roman" pitchFamily="18" charset="0"/>
              </a:rPr>
              <a:t>involves recognizing the influence of environmental factors on mental and physical well-being, as well as understanding how genetics and medical history shape </a:t>
            </a:r>
            <a:r>
              <a:rPr lang="en-GB" sz="2400" dirty="0" err="1" smtClean="0">
                <a:latin typeface="Times New Roman" pitchFamily="18" charset="0"/>
                <a:cs typeface="Times New Roman" pitchFamily="18" charset="0"/>
              </a:rPr>
              <a:t>behaviors</a:t>
            </a:r>
            <a:r>
              <a:rPr lang="en-GB" sz="2400" dirty="0" smtClean="0">
                <a:latin typeface="Times New Roman" pitchFamily="18" charset="0"/>
                <a:cs typeface="Times New Roman" pitchFamily="18" charset="0"/>
              </a:rPr>
              <a:t>, thoughts, and emotions.</a:t>
            </a:r>
            <a:endParaRPr lang="en-GB" sz="24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143000"/>
          </a:xfrm>
        </p:spPr>
        <p:txBody>
          <a:bodyPr>
            <a:normAutofit fontScale="90000"/>
          </a:bodyPr>
          <a:lstStyle/>
          <a:p>
            <a:r>
              <a:rPr lang="en-GB" dirty="0" smtClean="0"/>
              <a:t>Engel's </a:t>
            </a:r>
            <a:r>
              <a:rPr lang="sr-Latn-RS" dirty="0" smtClean="0"/>
              <a:t>bio</a:t>
            </a:r>
            <a:r>
              <a:rPr lang="en-GB" dirty="0" smtClean="0"/>
              <a:t>psychosocial </a:t>
            </a:r>
            <a:r>
              <a:rPr lang="en-GB" dirty="0" smtClean="0"/>
              <a:t>model</a:t>
            </a:r>
            <a:endParaRPr lang="en-GB" dirty="0"/>
          </a:p>
        </p:txBody>
      </p:sp>
      <p:sp>
        <p:nvSpPr>
          <p:cNvPr id="3" name="Content Placeholder 2"/>
          <p:cNvSpPr>
            <a:spLocks noGrp="1"/>
          </p:cNvSpPr>
          <p:nvPr>
            <p:ph idx="1"/>
          </p:nvPr>
        </p:nvSpPr>
        <p:spPr>
          <a:xfrm>
            <a:off x="381000" y="1447800"/>
            <a:ext cx="8229600" cy="5257800"/>
          </a:xfrm>
        </p:spPr>
        <p:txBody>
          <a:bodyPr>
            <a:normAutofit fontScale="70000" lnSpcReduction="20000"/>
          </a:bodyPr>
          <a:lstStyle/>
          <a:p>
            <a:pPr>
              <a:buNone/>
            </a:pPr>
            <a:r>
              <a:rPr lang="en-GB" dirty="0" smtClean="0">
                <a:latin typeface="Times New Roman" pitchFamily="18" charset="0"/>
                <a:cs typeface="Times New Roman" pitchFamily="18" charset="0"/>
              </a:rPr>
              <a:t>In his classic work published in 1977, George Engel proposed a new model of medicine, the </a:t>
            </a:r>
            <a:r>
              <a:rPr lang="en-GB" dirty="0" err="1" smtClean="0">
                <a:latin typeface="Times New Roman" pitchFamily="18" charset="0"/>
                <a:cs typeface="Times New Roman" pitchFamily="18" charset="0"/>
              </a:rPr>
              <a:t>biopsychosocial</a:t>
            </a:r>
            <a:r>
              <a:rPr lang="en-GB" dirty="0" smtClean="0">
                <a:latin typeface="Times New Roman" pitchFamily="18" charset="0"/>
                <a:cs typeface="Times New Roman" pitchFamily="18" charset="0"/>
              </a:rPr>
              <a:t> model, in opposition to the existing biomedical </a:t>
            </a:r>
            <a:r>
              <a:rPr lang="en-GB" dirty="0" smtClean="0">
                <a:latin typeface="Times New Roman" pitchFamily="18" charset="0"/>
                <a:cs typeface="Times New Roman" pitchFamily="18" charset="0"/>
              </a:rPr>
              <a:t>model</a:t>
            </a:r>
            <a:r>
              <a:rPr lang="sr-Latn-RS" dirty="0" smtClean="0">
                <a:latin typeface="Times New Roman" pitchFamily="18" charset="0"/>
                <a:cs typeface="Times New Roman" pitchFamily="18" charset="0"/>
              </a:rPr>
              <a:t>.</a:t>
            </a:r>
          </a:p>
          <a:p>
            <a:pPr>
              <a:buNone/>
            </a:pPr>
            <a:r>
              <a:rPr lang="sr-Latn-RS" dirty="0" smtClean="0">
                <a:latin typeface="Times New Roman" pitchFamily="18" charset="0"/>
                <a:cs typeface="Times New Roman" pitchFamily="18" charset="0"/>
              </a:rPr>
              <a:t> </a:t>
            </a:r>
            <a:r>
              <a:rPr lang="sr-Latn-RS"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Recognizing </a:t>
            </a:r>
            <a:r>
              <a:rPr lang="en-GB" dirty="0" smtClean="0">
                <a:latin typeface="Times New Roman" pitchFamily="18" charset="0"/>
                <a:cs typeface="Times New Roman" pitchFamily="18" charset="0"/>
              </a:rPr>
              <a:t>the great advances in biomedicine, Engel argued that the biomedical model was nevertheless limited and insufficient for many aspects of medical science and health care</a:t>
            </a:r>
            <a:r>
              <a:rPr lang="en-GB"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pPr>
              <a:buNone/>
            </a:pPr>
            <a:r>
              <a:rPr lang="sr-Latn-RS"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These </a:t>
            </a:r>
            <a:r>
              <a:rPr lang="en-GB" dirty="0" smtClean="0">
                <a:latin typeface="Times New Roman" pitchFamily="18" charset="0"/>
                <a:cs typeface="Times New Roman" pitchFamily="18" charset="0"/>
              </a:rPr>
              <a:t>limitations were extensive, including failure to take into account the following: the person with the illness, that person's experience, account and attitude towards the illness; whether the person or others actually consider the condition to be a disease; care of the patient as a person; for some conditions such as schizophrenia and diabetes, the influence of living conditions on the onset, occurrence and course; and finally, the health care system itself cannot also be conceptualized only in biomedical terms, but includes social factors such as </a:t>
            </a:r>
            <a:r>
              <a:rPr lang="en-GB" dirty="0" smtClean="0">
                <a:latin typeface="Times New Roman" pitchFamily="18" charset="0"/>
                <a:cs typeface="Times New Roman" pitchFamily="18" charset="0"/>
              </a:rPr>
              <a:t>professionalization.</a:t>
            </a:r>
            <a:endParaRPr lang="sr-Latn-RS" dirty="0" smtClean="0">
              <a:latin typeface="Times New Roman" pitchFamily="18" charset="0"/>
              <a:cs typeface="Times New Roman" pitchFamily="18" charset="0"/>
            </a:endParaRPr>
          </a:p>
          <a:p>
            <a:pPr>
              <a:buNone/>
            </a:pPr>
            <a:endParaRPr lang="sr-Latn-RS" dirty="0" smtClean="0">
              <a:latin typeface="Times New Roman" pitchFamily="18" charset="0"/>
              <a:cs typeface="Times New Roman" pitchFamily="18" charset="0"/>
            </a:endParaRPr>
          </a:p>
          <a:p>
            <a:pPr>
              <a:buNone/>
            </a:pPr>
            <a:r>
              <a:rPr lang="sr-Latn-RS"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Engel </a:t>
            </a:r>
            <a:r>
              <a:rPr lang="en-GB" dirty="0" smtClean="0">
                <a:latin typeface="Times New Roman" pitchFamily="18" charset="0"/>
                <a:cs typeface="Times New Roman" pitchFamily="18" charset="0"/>
              </a:rPr>
              <a:t>argued that an expansion of the biomedical approach, a new </a:t>
            </a:r>
            <a:r>
              <a:rPr lang="en-GB" dirty="0" err="1" smtClean="0">
                <a:latin typeface="Times New Roman" pitchFamily="18" charset="0"/>
                <a:cs typeface="Times New Roman" pitchFamily="18" charset="0"/>
              </a:rPr>
              <a:t>biopsychosocial</a:t>
            </a:r>
            <a:r>
              <a:rPr lang="en-GB" dirty="0" smtClean="0">
                <a:latin typeface="Times New Roman" pitchFamily="18" charset="0"/>
                <a:cs typeface="Times New Roman" pitchFamily="18" charset="0"/>
              </a:rPr>
              <a:t> model, was needed to take into account all these factors "that contribute to both the disease and the patient"</a:t>
            </a:r>
            <a:endParaRPr lang="en-GB"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646236"/>
            <a:ext cx="8229600" cy="4983163"/>
          </a:xfrm>
        </p:spPr>
        <p:txBody>
          <a:bodyPr anchor="ctr">
            <a:normAutofit/>
          </a:bodyPr>
          <a:lstStyle/>
          <a:p>
            <a:r>
              <a:rPr lang="en-GB" sz="2400" dirty="0" smtClean="0">
                <a:latin typeface="Times New Roman" pitchFamily="18" charset="0"/>
                <a:cs typeface="Times New Roman" pitchFamily="18" charset="0"/>
              </a:rPr>
              <a:t>The concepts and boundaries of health and illness are </a:t>
            </a:r>
            <a:r>
              <a:rPr lang="en-GB" sz="2400" dirty="0" err="1" smtClean="0">
                <a:latin typeface="Times New Roman" pitchFamily="18" charset="0"/>
                <a:cs typeface="Times New Roman" pitchFamily="18" charset="0"/>
              </a:rPr>
              <a:t>biopsychosocial</a:t>
            </a:r>
            <a:r>
              <a:rPr lang="en-GB" sz="2400" dirty="0" smtClean="0">
                <a:latin typeface="Times New Roman" pitchFamily="18" charset="0"/>
                <a:cs typeface="Times New Roman" pitchFamily="18" charset="0"/>
              </a:rPr>
              <a:t> in themselves</a:t>
            </a:r>
            <a:r>
              <a:rPr lang="en-GB"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a:buNone/>
            </a:pPr>
            <a:endParaRPr lang="sr-Latn-RS"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Discussions regarding the classification of a condition as a medical problem, as opposed to a variation or personal preference, the implications of such a designation including advantages such as access to health care and disadvantages such as social stigma, and the language used in these discussions are fundamentally </a:t>
            </a:r>
            <a:r>
              <a:rPr lang="en-GB" sz="2400" dirty="0" err="1" smtClean="0">
                <a:latin typeface="Times New Roman" pitchFamily="18" charset="0"/>
                <a:cs typeface="Times New Roman" pitchFamily="18" charset="0"/>
              </a:rPr>
              <a:t>biopsychosocial</a:t>
            </a:r>
            <a:r>
              <a:rPr lang="sr-Latn-RS" sz="2400" dirty="0" smtClean="0">
                <a:latin typeface="Times New Roman" pitchFamily="18" charset="0"/>
                <a:cs typeface="Times New Roman" pitchFamily="18" charset="0"/>
              </a:rPr>
              <a:t>-</a:t>
            </a:r>
            <a:r>
              <a:rPr lang="en-GB" sz="2400" dirty="0" smtClean="0">
                <a:latin typeface="Times New Roman" pitchFamily="18" charset="0"/>
                <a:cs typeface="Times New Roman" pitchFamily="18" charset="0"/>
              </a:rPr>
              <a:t>political </a:t>
            </a:r>
            <a:r>
              <a:rPr lang="en-GB" sz="2400" dirty="0" smtClean="0">
                <a:latin typeface="Times New Roman" pitchFamily="18" charset="0"/>
                <a:cs typeface="Times New Roman" pitchFamily="18" charset="0"/>
              </a:rPr>
              <a:t>nature.</a:t>
            </a:r>
            <a:endParaRPr lang="sr-Latn-RS" sz="2400" dirty="0" smtClean="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pPr>
              <a:buNone/>
            </a:pPr>
            <a:r>
              <a:rPr lang="sr-Latn-RS" sz="2600" dirty="0" smtClean="0">
                <a:latin typeface="Times New Roman" pitchFamily="18" charset="0"/>
                <a:cs typeface="Times New Roman" pitchFamily="18" charset="0"/>
              </a:rPr>
              <a:t>    </a:t>
            </a:r>
            <a:r>
              <a:rPr lang="en-GB" sz="2600" dirty="0" smtClean="0">
                <a:latin typeface="Times New Roman" pitchFamily="18" charset="0"/>
                <a:cs typeface="Times New Roman" pitchFamily="18" charset="0"/>
              </a:rPr>
              <a:t>The </a:t>
            </a:r>
            <a:r>
              <a:rPr lang="en-GB" sz="2600" dirty="0" smtClean="0">
                <a:latin typeface="Times New Roman" pitchFamily="18" charset="0"/>
                <a:cs typeface="Times New Roman" pitchFamily="18" charset="0"/>
              </a:rPr>
              <a:t>fundamental aspects of illness, including activity limitations, pain, and distress, encompass not only our biological makeup but also our psychological and social well-being</a:t>
            </a:r>
            <a:r>
              <a:rPr lang="en-GB"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pPr>
              <a:buNone/>
            </a:pPr>
            <a:endParaRPr lang="sr-Latn-RS" sz="2600" dirty="0" smtClean="0">
              <a:latin typeface="Times New Roman" pitchFamily="18" charset="0"/>
              <a:cs typeface="Times New Roman" pitchFamily="18" charset="0"/>
            </a:endParaRPr>
          </a:p>
          <a:p>
            <a:pPr>
              <a:buNone/>
            </a:pPr>
            <a:r>
              <a:rPr lang="sr-Latn-R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GB" sz="2600" dirty="0" smtClean="0">
                <a:latin typeface="Times New Roman" pitchFamily="18" charset="0"/>
                <a:cs typeface="Times New Roman" pitchFamily="18" charset="0"/>
              </a:rPr>
              <a:t> </a:t>
            </a:r>
            <a:r>
              <a:rPr lang="en-GB" sz="2600" dirty="0" smtClean="0">
                <a:latin typeface="Times New Roman" pitchFamily="18" charset="0"/>
                <a:cs typeface="Times New Roman" pitchFamily="18" charset="0"/>
              </a:rPr>
              <a:t>In terms of causation, we advocate for the methodology as a means of discerning causal mechanisms, acknowledging the connection between psychosocial factors and biological impairment, and emphasizing that disease is an integral </a:t>
            </a:r>
            <a:r>
              <a:rPr lang="en-GB" sz="2600" dirty="0" err="1" smtClean="0">
                <a:latin typeface="Times New Roman" pitchFamily="18" charset="0"/>
                <a:cs typeface="Times New Roman" pitchFamily="18" charset="0"/>
              </a:rPr>
              <a:t>biopsychosocial</a:t>
            </a:r>
            <a:r>
              <a:rPr lang="en-GB" sz="2600" dirty="0" smtClean="0">
                <a:latin typeface="Times New Roman" pitchFamily="18" charset="0"/>
                <a:cs typeface="Times New Roman" pitchFamily="18" charset="0"/>
              </a:rPr>
              <a:t> concept.</a:t>
            </a:r>
            <a:endParaRPr lang="en-GB" sz="26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pPr>
              <a:buFont typeface="Arial" pitchFamily="34" charset="0"/>
              <a:buChar char="•"/>
            </a:pPr>
            <a:r>
              <a:rPr lang="en-GB" sz="2400" dirty="0" smtClean="0">
                <a:latin typeface="Times New Roman" pitchFamily="18" charset="0"/>
                <a:cs typeface="Times New Roman" pitchFamily="18" charset="0"/>
              </a:rPr>
              <a:t>The </a:t>
            </a:r>
            <a:r>
              <a:rPr lang="en-GB" sz="2400" dirty="0" err="1" smtClean="0">
                <a:latin typeface="Times New Roman" pitchFamily="18" charset="0"/>
                <a:cs typeface="Times New Roman" pitchFamily="18" charset="0"/>
              </a:rPr>
              <a:t>biopsychosocial</a:t>
            </a:r>
            <a:r>
              <a:rPr lang="en-GB" sz="2400" dirty="0" smtClean="0">
                <a:latin typeface="Times New Roman" pitchFamily="18" charset="0"/>
                <a:cs typeface="Times New Roman" pitchFamily="18" charset="0"/>
              </a:rPr>
              <a:t> model integrates physical and mental factors, departing from the traditional reductionist and dualistic </a:t>
            </a:r>
            <a:r>
              <a:rPr lang="en-GB" sz="2400" dirty="0" smtClean="0">
                <a:latin typeface="Times New Roman" pitchFamily="18" charset="0"/>
                <a:cs typeface="Times New Roman" pitchFamily="18" charset="0"/>
              </a:rPr>
              <a:t>perspectives </a:t>
            </a:r>
            <a:r>
              <a:rPr lang="en-GB" sz="2400" dirty="0" smtClean="0">
                <a:latin typeface="Times New Roman" pitchFamily="18" charset="0"/>
                <a:cs typeface="Times New Roman" pitchFamily="18" charset="0"/>
              </a:rPr>
              <a:t>that axiomatically separated them</a:t>
            </a:r>
            <a:r>
              <a:rPr lang="en-GB"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a:buFont typeface="Arial" pitchFamily="34" charset="0"/>
              <a:buChar char="•"/>
            </a:pPr>
            <a:endParaRPr lang="sr-Latn-RS" sz="2400" dirty="0" smtClean="0">
              <a:latin typeface="Times New Roman" pitchFamily="18" charset="0"/>
              <a:cs typeface="Times New Roman" pitchFamily="18" charset="0"/>
            </a:endParaRPr>
          </a:p>
          <a:p>
            <a:pPr>
              <a:buFont typeface="Arial" pitchFamily="34" charset="0"/>
              <a:buChar char="•"/>
            </a:pPr>
            <a:r>
              <a:rPr lang="en-GB" sz="2400" dirty="0" smtClean="0">
                <a:latin typeface="Times New Roman" pitchFamily="18" charset="0"/>
                <a:cs typeface="Times New Roman" pitchFamily="18" charset="0"/>
              </a:rPr>
              <a:t>A variety </a:t>
            </a:r>
            <a:r>
              <a:rPr lang="en-GB" sz="2400" dirty="0" smtClean="0">
                <a:latin typeface="Times New Roman" pitchFamily="18" charset="0"/>
                <a:cs typeface="Times New Roman" pitchFamily="18" charset="0"/>
              </a:rPr>
              <a:t>of factors, including biological, </a:t>
            </a:r>
            <a:r>
              <a:rPr lang="en-GB" sz="2400" dirty="0" err="1" smtClean="0">
                <a:latin typeface="Times New Roman" pitchFamily="18" charset="0"/>
                <a:cs typeface="Times New Roman" pitchFamily="18" charset="0"/>
              </a:rPr>
              <a:t>behavioral</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sociocultural</a:t>
            </a:r>
            <a:r>
              <a:rPr lang="en-GB" sz="2400" dirty="0" smtClean="0">
                <a:latin typeface="Times New Roman" pitchFamily="18" charset="0"/>
                <a:cs typeface="Times New Roman" pitchFamily="18" charset="0"/>
              </a:rPr>
              <a:t>, economic, and environmental determinants, have a significant impact on our health. While some of these determinants can be influenced, others are more challenging to control.</a:t>
            </a:r>
            <a:endParaRPr lang="sr-Latn-RS" sz="2400" dirty="0" smtClean="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258</TotalTime>
  <Words>2095</Words>
  <Application>Microsoft Office PowerPoint</Application>
  <PresentationFormat>On-screen Show (4:3)</PresentationFormat>
  <Paragraphs>120</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Foundry</vt:lpstr>
      <vt:lpstr>BIOPSYCHOSOCIAL MODEL OF HEALTH AND DISEASE </vt:lpstr>
      <vt:lpstr>Biopsychosocial approach to health and disease</vt:lpstr>
      <vt:lpstr>Slide 3</vt:lpstr>
      <vt:lpstr>Slide 4</vt:lpstr>
      <vt:lpstr>How do each of these components inform the model as a whole? </vt:lpstr>
      <vt:lpstr>Engel's biopsychosocial model</vt:lpstr>
      <vt:lpstr>Slide 7</vt:lpstr>
      <vt:lpstr>Slide 8</vt:lpstr>
      <vt:lpstr>Slide 9</vt:lpstr>
      <vt:lpstr>Slide 10</vt:lpstr>
      <vt:lpstr>Biological determinants of health and disease</vt:lpstr>
      <vt:lpstr> Biological determinants of health and disease</vt:lpstr>
      <vt:lpstr> Physical determinaants of health</vt:lpstr>
      <vt:lpstr>Slide 14</vt:lpstr>
      <vt:lpstr>Slide 15</vt:lpstr>
      <vt:lpstr>Slide 16</vt:lpstr>
      <vt:lpstr>Healthcare services as a determinant of health</vt:lpstr>
      <vt:lpstr>Healthcare services as a determinant of health</vt:lpstr>
      <vt:lpstr>The behavior of the individual as a determinant of health</vt:lpstr>
      <vt:lpstr>  Social factors as determinants of health</vt:lpstr>
      <vt:lpstr>Slide 21</vt:lpstr>
      <vt:lpstr>Slide 22</vt:lpstr>
      <vt:lpstr>Slide 23</vt:lpstr>
      <vt:lpstr>Slide 24</vt:lpstr>
      <vt:lpstr>Slide 25</vt:lpstr>
      <vt:lpstr>Slide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BIOPSYCHOSOCIAL MODEL OF HEALTH AND DISEASE </dc:title>
  <dc:creator>Milanče Sin</dc:creator>
  <cp:lastModifiedBy>Milanče Sin</cp:lastModifiedBy>
  <cp:revision>25</cp:revision>
  <dcterms:created xsi:type="dcterms:W3CDTF">2006-08-16T00:00:00Z</dcterms:created>
  <dcterms:modified xsi:type="dcterms:W3CDTF">2024-02-23T20:07:55Z</dcterms:modified>
</cp:coreProperties>
</file>